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sldIdLst>
    <p:sldId id="256" r:id="rId5"/>
    <p:sldId id="258" r:id="rId6"/>
    <p:sldId id="257" r:id="rId7"/>
    <p:sldId id="259" r:id="rId8"/>
    <p:sldId id="260" r:id="rId9"/>
    <p:sldId id="262" r:id="rId10"/>
    <p:sldId id="263" r:id="rId11"/>
    <p:sldId id="261" r:id="rId12"/>
    <p:sldId id="264" r:id="rId13"/>
    <p:sldId id="265" r:id="rId14"/>
    <p:sldId id="275" r:id="rId15"/>
    <p:sldId id="274" r:id="rId16"/>
    <p:sldId id="277" r:id="rId17"/>
    <p:sldId id="268" r:id="rId18"/>
    <p:sldId id="276" r:id="rId19"/>
    <p:sldId id="272" r:id="rId20"/>
    <p:sldId id="273" r:id="rId21"/>
    <p:sldId id="267" r:id="rId22"/>
    <p:sldId id="269" r:id="rId23"/>
    <p:sldId id="270" r:id="rId24"/>
    <p:sldId id="271" r:id="rId25"/>
    <p:sldId id="278"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DD9"/>
    <a:srgbClr val="AB1E2C"/>
    <a:srgbClr val="E02299"/>
    <a:srgbClr val="6311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0E2D4-AD1A-4451-926F-B5B590C18188}" v="111" dt="2020-04-06T10:30:22.0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21"/>
  </p:normalViewPr>
  <p:slideViewPr>
    <p:cSldViewPr snapToGrid="0" snapToObjects="1">
      <p:cViewPr varScale="1">
        <p:scale>
          <a:sx n="83" d="100"/>
          <a:sy n="83" d="100"/>
        </p:scale>
        <p:origin x="824" y="4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96589-4705-264C-9E0E-196693B0BC71}" type="datetimeFigureOut">
              <a:rPr lang="en-US" smtClean="0"/>
              <a:t>4/8/2020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8F669-F596-BA4C-AD19-A16F8F31E767}" type="slidenum">
              <a:rPr lang="en-US" smtClean="0"/>
              <a:t>‹#›</a:t>
            </a:fld>
            <a:endParaRPr lang="en-US"/>
          </a:p>
        </p:txBody>
      </p:sp>
    </p:spTree>
    <p:extLst>
      <p:ext uri="{BB962C8B-B14F-4D97-AF65-F5344CB8AC3E}">
        <p14:creationId xmlns:p14="http://schemas.microsoft.com/office/powerpoint/2010/main" val="1180749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withou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32545" y="1597819"/>
            <a:ext cx="5260694" cy="1102519"/>
          </a:xfrm>
          <a:prstGeom prst="rect">
            <a:avLst/>
          </a:prstGeom>
        </p:spPr>
        <p:txBody>
          <a:bodyPr/>
          <a:lstStyle>
            <a:lvl1pPr algn="l">
              <a:defRPr b="1" i="0">
                <a:solidFill>
                  <a:schemeClr val="bg1">
                    <a:lumMod val="95000"/>
                  </a:schemeClr>
                </a:solidFill>
                <a:latin typeface="Sanchez " charset="0"/>
                <a:ea typeface="Sanchez " charset="0"/>
                <a:cs typeface="Sanchez " charset="0"/>
              </a:defRPr>
            </a:lvl1pPr>
          </a:lstStyle>
          <a:p>
            <a:r>
              <a:rPr lang="en-GB" dirty="0"/>
              <a:t>Click to edit title</a:t>
            </a:r>
            <a:br>
              <a:rPr lang="en-GB" dirty="0"/>
            </a:br>
            <a:endParaRPr lang="en-US" dirty="0"/>
          </a:p>
        </p:txBody>
      </p:sp>
      <p:sp>
        <p:nvSpPr>
          <p:cNvPr id="7" name="Subtitle 2"/>
          <p:cNvSpPr>
            <a:spLocks noGrp="1"/>
          </p:cNvSpPr>
          <p:nvPr>
            <p:ph type="subTitle" idx="1" hasCustomPrompt="1"/>
          </p:nvPr>
        </p:nvSpPr>
        <p:spPr>
          <a:xfrm>
            <a:off x="232545" y="2700338"/>
            <a:ext cx="5260694" cy="1314450"/>
          </a:xfrm>
          <a:prstGeom prst="rect">
            <a:avLst/>
          </a:prstGeom>
        </p:spPr>
        <p:txBody>
          <a:bodyPr>
            <a:normAutofit/>
          </a:bodyPr>
          <a:lstStyle>
            <a:lvl1pPr marL="0" indent="0" algn="l">
              <a:buNone/>
              <a:defRPr sz="2000" b="1" i="0">
                <a:solidFill>
                  <a:schemeClr val="bg1">
                    <a:lumMod val="95000"/>
                  </a:schemeClr>
                </a:solidFill>
                <a:latin typeface="Arial" charset="0"/>
                <a:ea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speaker name </a:t>
            </a:r>
            <a:r>
              <a:rPr lang="en-GB" dirty="0" err="1"/>
              <a:t>etc</a:t>
            </a:r>
            <a:endParaRPr lang="en-US" dirty="0"/>
          </a:p>
        </p:txBody>
      </p:sp>
      <p:sp>
        <p:nvSpPr>
          <p:cNvPr id="2" name="Slide Number Placeholder 1"/>
          <p:cNvSpPr>
            <a:spLocks noGrp="1"/>
          </p:cNvSpPr>
          <p:nvPr>
            <p:ph type="sldNum" sz="quarter" idx="11"/>
          </p:nvPr>
        </p:nvSpPr>
        <p:spPr/>
        <p:txBody>
          <a:bodyPr/>
          <a:lstStyle/>
          <a:p>
            <a:fld id="{29E21FE0-9120-7644-A8C9-4A38DD74D2D7}" type="slidenum">
              <a:rPr lang="en-US" smtClean="0"/>
              <a:pPr/>
              <a:t>‹#›</a:t>
            </a:fld>
            <a:endParaRPr lang="en-US" dirty="0"/>
          </a:p>
        </p:txBody>
      </p:sp>
      <p:sp>
        <p:nvSpPr>
          <p:cNvPr id="8" name="Text Placeholder 3"/>
          <p:cNvSpPr>
            <a:spLocks noGrp="1"/>
          </p:cNvSpPr>
          <p:nvPr>
            <p:ph type="body" sz="quarter" idx="12" hasCustomPrompt="1"/>
          </p:nvPr>
        </p:nvSpPr>
        <p:spPr>
          <a:xfrm>
            <a:off x="232545" y="4659313"/>
            <a:ext cx="2987675" cy="271462"/>
          </a:xfrm>
          <a:prstGeom prst="rect">
            <a:avLst/>
          </a:prstGeom>
        </p:spPr>
        <p:txBody>
          <a:bodyPr/>
          <a:lstStyle>
            <a:lvl1pPr marL="0" indent="0">
              <a:buNone/>
              <a:defRPr sz="1800" b="1">
                <a:solidFill>
                  <a:schemeClr val="bg1">
                    <a:lumMod val="95000"/>
                  </a:schemeClr>
                </a:solidFill>
                <a:latin typeface="Sanchez" charset="0"/>
                <a:ea typeface="Sanchez" charset="0"/>
                <a:cs typeface="Sanchez" charset="0"/>
              </a:defRPr>
            </a:lvl1pPr>
            <a:lvl2pPr marL="457200" indent="0">
              <a:buNone/>
              <a:defRPr sz="1400">
                <a:latin typeface="Sanchez" charset="0"/>
                <a:ea typeface="Sanchez" charset="0"/>
                <a:cs typeface="Sanchez" charset="0"/>
              </a:defRPr>
            </a:lvl2pPr>
            <a:lvl3pPr marL="914400" indent="0">
              <a:buNone/>
              <a:defRPr sz="1400">
                <a:latin typeface="Sanchez" charset="0"/>
                <a:ea typeface="Sanchez" charset="0"/>
                <a:cs typeface="Sanchez" charset="0"/>
              </a:defRPr>
            </a:lvl3pPr>
            <a:lvl4pPr marL="1371600" indent="0">
              <a:buNone/>
              <a:defRPr sz="1400">
                <a:latin typeface="Sanchez" charset="0"/>
                <a:ea typeface="Sanchez" charset="0"/>
                <a:cs typeface="Sanchez" charset="0"/>
              </a:defRPr>
            </a:lvl4pPr>
            <a:lvl5pPr marL="1828800" indent="0">
              <a:buNone/>
              <a:defRPr sz="1400">
                <a:latin typeface="Sanchez" charset="0"/>
                <a:ea typeface="Sanchez" charset="0"/>
                <a:cs typeface="Sanchez" charset="0"/>
              </a:defRPr>
            </a:lvl5pPr>
          </a:lstStyle>
          <a:p>
            <a:pPr lvl="0"/>
            <a:r>
              <a:rPr lang="en-US" dirty="0" err="1"/>
              <a:t>bristol.ac.uk</a:t>
            </a:r>
            <a:r>
              <a:rPr lang="en-US" dirty="0"/>
              <a:t>/enter URL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045666" y="-145334"/>
            <a:ext cx="4295215" cy="5425844"/>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951155"/>
              <a:gd name="connsiteY0" fmla="*/ 5143500 h 5155075"/>
              <a:gd name="connsiteX1" fmla="*/ 1183466 w 3951155"/>
              <a:gd name="connsiteY1" fmla="*/ 1 h 5155075"/>
              <a:gd name="connsiteX2" fmla="*/ 3951155 w 3951155"/>
              <a:gd name="connsiteY2" fmla="*/ 0 h 5155075"/>
              <a:gd name="connsiteX3" fmla="*/ 3469376 w 3951155"/>
              <a:gd name="connsiteY3" fmla="*/ 5155075 h 5155075"/>
              <a:gd name="connsiteX4" fmla="*/ 0 w 3951155"/>
              <a:gd name="connsiteY4" fmla="*/ 5143500 h 5155075"/>
              <a:gd name="connsiteX0" fmla="*/ 0 w 3953956"/>
              <a:gd name="connsiteY0" fmla="*/ 5143500 h 5143500"/>
              <a:gd name="connsiteX1" fmla="*/ 1183466 w 3953956"/>
              <a:gd name="connsiteY1" fmla="*/ 1 h 5143500"/>
              <a:gd name="connsiteX2" fmla="*/ 3951155 w 3953956"/>
              <a:gd name="connsiteY2" fmla="*/ 0 h 5143500"/>
              <a:gd name="connsiteX3" fmla="*/ 3953826 w 3953956"/>
              <a:gd name="connsiteY3" fmla="*/ 5136908 h 5143500"/>
              <a:gd name="connsiteX4" fmla="*/ 0 w 3953956"/>
              <a:gd name="connsiteY4" fmla="*/ 5143500 h 5143500"/>
              <a:gd name="connsiteX0" fmla="*/ 0 w 4071705"/>
              <a:gd name="connsiteY0" fmla="*/ 5143500 h 5143500"/>
              <a:gd name="connsiteX1" fmla="*/ 1183466 w 4071705"/>
              <a:gd name="connsiteY1" fmla="*/ 1 h 5143500"/>
              <a:gd name="connsiteX2" fmla="*/ 4071705 w 4071705"/>
              <a:gd name="connsiteY2" fmla="*/ 0 h 5143500"/>
              <a:gd name="connsiteX3" fmla="*/ 3953826 w 4071705"/>
              <a:gd name="connsiteY3" fmla="*/ 5136908 h 5143500"/>
              <a:gd name="connsiteX4" fmla="*/ 0 w 4071705"/>
              <a:gd name="connsiteY4" fmla="*/ 5143500 h 5143500"/>
              <a:gd name="connsiteX0" fmla="*/ 0 w 4071705"/>
              <a:gd name="connsiteY0" fmla="*/ 5143500 h 5143500"/>
              <a:gd name="connsiteX1" fmla="*/ 1183466 w 4071705"/>
              <a:gd name="connsiteY1" fmla="*/ 1 h 5143500"/>
              <a:gd name="connsiteX2" fmla="*/ 4071705 w 4071705"/>
              <a:gd name="connsiteY2" fmla="*/ 0 h 5143500"/>
              <a:gd name="connsiteX3" fmla="*/ 4068636 w 4071705"/>
              <a:gd name="connsiteY3" fmla="*/ 5142649 h 5143500"/>
              <a:gd name="connsiteX4" fmla="*/ 0 w 407170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1705" h="5143500">
                <a:moveTo>
                  <a:pt x="0" y="5143500"/>
                </a:moveTo>
                <a:lnTo>
                  <a:pt x="1183466" y="1"/>
                </a:lnTo>
                <a:lnTo>
                  <a:pt x="4071705" y="0"/>
                </a:lnTo>
                <a:cubicBezTo>
                  <a:pt x="4070756" y="1716429"/>
                  <a:pt x="4069585" y="3426220"/>
                  <a:pt x="4068636" y="5142649"/>
                </a:cubicBezTo>
                <a:lnTo>
                  <a:pt x="0" y="5143500"/>
                </a:lnTo>
                <a:close/>
              </a:path>
            </a:pathLst>
          </a:custGeom>
          <a:solidFill>
            <a:schemeClr val="bg2"/>
          </a:solidFill>
          <a:ln w="168275">
            <a:solidFill>
              <a:srgbClr val="19BDD9"/>
            </a:solidFill>
          </a:ln>
        </p:spPr>
        <p:txBody>
          <a:bodyPr/>
          <a:lstStyle/>
          <a:p>
            <a:r>
              <a:rPr lang="en-US"/>
              <a:t>Click icon to add picture</a:t>
            </a:r>
            <a:endParaRPr lang="en-US" dirty="0"/>
          </a:p>
        </p:txBody>
      </p:sp>
      <p:sp>
        <p:nvSpPr>
          <p:cNvPr id="2" name="Slide Number Placeholder 1"/>
          <p:cNvSpPr>
            <a:spLocks noGrp="1"/>
          </p:cNvSpPr>
          <p:nvPr>
            <p:ph type="sldNum" sz="quarter" idx="11"/>
          </p:nvPr>
        </p:nvSpPr>
        <p:spPr/>
        <p:txBody>
          <a:bodyPr/>
          <a:lstStyle/>
          <a:p>
            <a:fld id="{29E21FE0-9120-7644-A8C9-4A38DD74D2D7}" type="slidenum">
              <a:rPr lang="en-US" smtClean="0"/>
              <a:pPr/>
              <a:t>‹#›</a:t>
            </a:fld>
            <a:endParaRPr lang="en-US" dirty="0"/>
          </a:p>
        </p:txBody>
      </p:sp>
      <p:sp>
        <p:nvSpPr>
          <p:cNvPr id="8" name="Text Placeholder 3"/>
          <p:cNvSpPr>
            <a:spLocks noGrp="1"/>
          </p:cNvSpPr>
          <p:nvPr>
            <p:ph type="body" sz="quarter" idx="13" hasCustomPrompt="1"/>
          </p:nvPr>
        </p:nvSpPr>
        <p:spPr>
          <a:xfrm>
            <a:off x="232545" y="4659313"/>
            <a:ext cx="2987675" cy="271462"/>
          </a:xfrm>
          <a:prstGeom prst="rect">
            <a:avLst/>
          </a:prstGeom>
        </p:spPr>
        <p:txBody>
          <a:bodyPr/>
          <a:lstStyle>
            <a:lvl1pPr marL="0" indent="0">
              <a:buNone/>
              <a:defRPr sz="1800" b="1">
                <a:solidFill>
                  <a:schemeClr val="bg1"/>
                </a:solidFill>
                <a:latin typeface="Sanchez" charset="0"/>
                <a:ea typeface="Sanchez" charset="0"/>
                <a:cs typeface="Sanchez" charset="0"/>
              </a:defRPr>
            </a:lvl1pPr>
            <a:lvl2pPr marL="457200" indent="0">
              <a:buNone/>
              <a:defRPr sz="1400">
                <a:latin typeface="Sanchez" charset="0"/>
                <a:ea typeface="Sanchez" charset="0"/>
                <a:cs typeface="Sanchez" charset="0"/>
              </a:defRPr>
            </a:lvl2pPr>
            <a:lvl3pPr marL="914400" indent="0">
              <a:buNone/>
              <a:defRPr sz="1400">
                <a:latin typeface="Sanchez" charset="0"/>
                <a:ea typeface="Sanchez" charset="0"/>
                <a:cs typeface="Sanchez" charset="0"/>
              </a:defRPr>
            </a:lvl3pPr>
            <a:lvl4pPr marL="1371600" indent="0">
              <a:buNone/>
              <a:defRPr sz="1400">
                <a:latin typeface="Sanchez" charset="0"/>
                <a:ea typeface="Sanchez" charset="0"/>
                <a:cs typeface="Sanchez" charset="0"/>
              </a:defRPr>
            </a:lvl4pPr>
            <a:lvl5pPr marL="1828800" indent="0">
              <a:buNone/>
              <a:defRPr sz="1400">
                <a:latin typeface="Sanchez" charset="0"/>
                <a:ea typeface="Sanchez" charset="0"/>
                <a:cs typeface="Sanchez" charset="0"/>
              </a:defRPr>
            </a:lvl5pPr>
          </a:lstStyle>
          <a:p>
            <a:pPr lvl="0"/>
            <a:r>
              <a:rPr lang="en-US" dirty="0" err="1"/>
              <a:t>bristol.ac.uk</a:t>
            </a:r>
            <a:r>
              <a:rPr lang="en-US" dirty="0"/>
              <a:t>/enter URL</a:t>
            </a:r>
          </a:p>
        </p:txBody>
      </p:sp>
      <p:sp>
        <p:nvSpPr>
          <p:cNvPr id="10" name="Title 1">
            <a:extLst>
              <a:ext uri="{FF2B5EF4-FFF2-40B4-BE49-F238E27FC236}">
                <a16:creationId xmlns:a16="http://schemas.microsoft.com/office/drawing/2014/main" id="{8CF19E26-4CB5-514D-A374-2C0A8DA4B3BB}"/>
              </a:ext>
            </a:extLst>
          </p:cNvPr>
          <p:cNvSpPr>
            <a:spLocks noGrp="1"/>
          </p:cNvSpPr>
          <p:nvPr>
            <p:ph type="ctrTitle" hasCustomPrompt="1"/>
          </p:nvPr>
        </p:nvSpPr>
        <p:spPr>
          <a:xfrm>
            <a:off x="589827" y="1597819"/>
            <a:ext cx="4914740" cy="1102519"/>
          </a:xfrm>
          <a:prstGeom prst="rect">
            <a:avLst/>
          </a:prstGeom>
        </p:spPr>
        <p:txBody>
          <a:bodyPr/>
          <a:lstStyle>
            <a:lvl1pPr algn="l">
              <a:defRPr b="1" i="0">
                <a:solidFill>
                  <a:schemeClr val="bg1">
                    <a:lumMod val="95000"/>
                  </a:schemeClr>
                </a:solidFill>
                <a:latin typeface="Sanchez " charset="0"/>
                <a:ea typeface="Sanchez " charset="0"/>
                <a:cs typeface="Sanchez " charset="0"/>
              </a:defRPr>
            </a:lvl1pPr>
          </a:lstStyle>
          <a:p>
            <a:r>
              <a:rPr lang="en-GB" dirty="0"/>
              <a:t>Click to edit title</a:t>
            </a:r>
            <a:br>
              <a:rPr lang="en-GB" dirty="0"/>
            </a:br>
            <a:endParaRPr lang="en-US" dirty="0"/>
          </a:p>
        </p:txBody>
      </p:sp>
      <p:sp>
        <p:nvSpPr>
          <p:cNvPr id="11" name="Subtitle 2">
            <a:extLst>
              <a:ext uri="{FF2B5EF4-FFF2-40B4-BE49-F238E27FC236}">
                <a16:creationId xmlns:a16="http://schemas.microsoft.com/office/drawing/2014/main" id="{97380319-4D9E-F248-9C9C-E632F37B401C}"/>
              </a:ext>
            </a:extLst>
          </p:cNvPr>
          <p:cNvSpPr>
            <a:spLocks noGrp="1"/>
          </p:cNvSpPr>
          <p:nvPr>
            <p:ph type="subTitle" idx="1" hasCustomPrompt="1"/>
          </p:nvPr>
        </p:nvSpPr>
        <p:spPr>
          <a:xfrm>
            <a:off x="589827" y="2700338"/>
            <a:ext cx="4624070" cy="1314450"/>
          </a:xfrm>
          <a:prstGeom prst="rect">
            <a:avLst/>
          </a:prstGeom>
        </p:spPr>
        <p:txBody>
          <a:bodyPr>
            <a:normAutofit/>
          </a:bodyPr>
          <a:lstStyle>
            <a:lvl1pPr marL="0" indent="0" algn="l">
              <a:buNone/>
              <a:defRPr sz="2000" b="1" i="0">
                <a:solidFill>
                  <a:schemeClr val="bg1">
                    <a:lumMod val="95000"/>
                  </a:schemeClr>
                </a:solidFill>
                <a:latin typeface="Arial" charset="0"/>
                <a:ea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speaker name </a:t>
            </a:r>
            <a:r>
              <a:rPr lang="en-GB" dirty="0" err="1"/>
              <a:t>etc</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Layout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9E21FE0-9120-7644-A8C9-4A38DD74D2D7}" type="slidenum">
              <a:rPr lang="en-US" smtClean="0"/>
              <a:pPr/>
              <a:t>‹#›</a:t>
            </a:fld>
            <a:endParaRPr lang="en-US" dirty="0"/>
          </a:p>
        </p:txBody>
      </p:sp>
      <p:sp>
        <p:nvSpPr>
          <p:cNvPr id="7" name="Title 1"/>
          <p:cNvSpPr>
            <a:spLocks noGrp="1"/>
          </p:cNvSpPr>
          <p:nvPr>
            <p:ph type="ctrTitle" hasCustomPrompt="1"/>
          </p:nvPr>
        </p:nvSpPr>
        <p:spPr>
          <a:xfrm>
            <a:off x="370390" y="679044"/>
            <a:ext cx="5260694" cy="1102519"/>
          </a:xfrm>
          <a:prstGeom prst="rect">
            <a:avLst/>
          </a:prstGeom>
        </p:spPr>
        <p:txBody>
          <a:bodyPr/>
          <a:lstStyle>
            <a:lvl1pPr algn="l">
              <a:defRPr b="1" i="0">
                <a:solidFill>
                  <a:schemeClr val="bg1">
                    <a:lumMod val="95000"/>
                  </a:schemeClr>
                </a:solidFill>
                <a:latin typeface="Sanchez " charset="0"/>
                <a:ea typeface="Sanchez " charset="0"/>
                <a:cs typeface="Sanchez " charset="0"/>
              </a:defRPr>
            </a:lvl1pPr>
          </a:lstStyle>
          <a:p>
            <a:r>
              <a:rPr lang="en-GB" dirty="0"/>
              <a:t>Click to edit title</a:t>
            </a:r>
            <a:br>
              <a:rPr lang="en-GB" dirty="0"/>
            </a:br>
            <a:endParaRPr lang="en-US" dirty="0"/>
          </a:p>
        </p:txBody>
      </p:sp>
      <p:sp>
        <p:nvSpPr>
          <p:cNvPr id="5" name="Text Placeholder 4"/>
          <p:cNvSpPr>
            <a:spLocks noGrp="1"/>
          </p:cNvSpPr>
          <p:nvPr>
            <p:ph type="body" sz="quarter" idx="12"/>
          </p:nvPr>
        </p:nvSpPr>
        <p:spPr>
          <a:xfrm>
            <a:off x="370390" y="1824038"/>
            <a:ext cx="5260473" cy="2501900"/>
          </a:xfrm>
          <a:prstGeom prst="rect">
            <a:avLst/>
          </a:prstGeom>
        </p:spPr>
        <p:txBody>
          <a:bodyPr>
            <a:normAutofit/>
          </a:bodyPr>
          <a:lstStyle>
            <a:lvl1pPr marL="342900" indent="-342900">
              <a:buFont typeface="Arial" charset="0"/>
              <a:buChar char="•"/>
              <a:defRPr sz="2000" b="0" i="0">
                <a:solidFill>
                  <a:schemeClr val="bg1">
                    <a:lumMod val="95000"/>
                  </a:schemeClr>
                </a:solidFill>
                <a:latin typeface="Arial" charset="0"/>
                <a:ea typeface="Arial" charset="0"/>
                <a:cs typeface="Arial" charset="0"/>
              </a:defRPr>
            </a:lvl1pPr>
            <a:lvl2pPr marL="800100" indent="-342900">
              <a:buFont typeface="Arial" charset="0"/>
              <a:buChar char="•"/>
              <a:defRPr sz="2000" b="0" i="0">
                <a:solidFill>
                  <a:schemeClr val="bg1">
                    <a:lumMod val="95000"/>
                  </a:schemeClr>
                </a:solidFill>
                <a:latin typeface="Arial" charset="0"/>
                <a:ea typeface="Arial" charset="0"/>
                <a:cs typeface="Arial" charset="0"/>
              </a:defRPr>
            </a:lvl2pPr>
            <a:lvl3pPr marL="1257300" indent="-342900">
              <a:buFont typeface="Arial" charset="0"/>
              <a:buChar char="•"/>
              <a:defRPr sz="2000" b="0" i="0">
                <a:solidFill>
                  <a:schemeClr val="bg1">
                    <a:lumMod val="95000"/>
                  </a:schemeClr>
                </a:solidFill>
                <a:latin typeface="Arial" charset="0"/>
                <a:ea typeface="Arial" charset="0"/>
                <a:cs typeface="Arial" charset="0"/>
              </a:defRPr>
            </a:lvl3pPr>
            <a:lvl4pPr marL="1714500" indent="-342900">
              <a:buFont typeface="Arial" charset="0"/>
              <a:buChar char="•"/>
              <a:defRPr sz="2000" b="0" i="0">
                <a:solidFill>
                  <a:schemeClr val="bg1">
                    <a:lumMod val="95000"/>
                  </a:schemeClr>
                </a:solidFill>
                <a:latin typeface="Arial" charset="0"/>
                <a:ea typeface="Arial" charset="0"/>
                <a:cs typeface="Arial" charset="0"/>
              </a:defRPr>
            </a:lvl4pPr>
            <a:lvl5pPr marL="2171700" indent="-342900">
              <a:buFont typeface="Arial" charset="0"/>
              <a:buChar char="•"/>
              <a:defRPr sz="2000" b="0" i="0">
                <a:solidFill>
                  <a:schemeClr val="bg1">
                    <a:lumMod val="95000"/>
                  </a:schemeClr>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3" hasCustomPrompt="1"/>
          </p:nvPr>
        </p:nvSpPr>
        <p:spPr>
          <a:xfrm>
            <a:off x="383936" y="4659313"/>
            <a:ext cx="2987675" cy="271462"/>
          </a:xfrm>
          <a:prstGeom prst="rect">
            <a:avLst/>
          </a:prstGeom>
        </p:spPr>
        <p:txBody>
          <a:bodyPr/>
          <a:lstStyle>
            <a:lvl1pPr marL="0" indent="0">
              <a:buNone/>
              <a:defRPr sz="1800" b="1">
                <a:solidFill>
                  <a:schemeClr val="bg1">
                    <a:lumMod val="95000"/>
                  </a:schemeClr>
                </a:solidFill>
                <a:latin typeface="Sanchez" charset="0"/>
                <a:ea typeface="Sanchez" charset="0"/>
                <a:cs typeface="Sanchez" charset="0"/>
              </a:defRPr>
            </a:lvl1pPr>
            <a:lvl2pPr marL="457200" indent="0">
              <a:buNone/>
              <a:defRPr sz="1400">
                <a:latin typeface="Sanchez" charset="0"/>
                <a:ea typeface="Sanchez" charset="0"/>
                <a:cs typeface="Sanchez" charset="0"/>
              </a:defRPr>
            </a:lvl2pPr>
            <a:lvl3pPr marL="914400" indent="0">
              <a:buNone/>
              <a:defRPr sz="1400">
                <a:latin typeface="Sanchez" charset="0"/>
                <a:ea typeface="Sanchez" charset="0"/>
                <a:cs typeface="Sanchez" charset="0"/>
              </a:defRPr>
            </a:lvl3pPr>
            <a:lvl4pPr marL="1371600" indent="0">
              <a:buNone/>
              <a:defRPr sz="1400">
                <a:latin typeface="Sanchez" charset="0"/>
                <a:ea typeface="Sanchez" charset="0"/>
                <a:cs typeface="Sanchez" charset="0"/>
              </a:defRPr>
            </a:lvl4pPr>
            <a:lvl5pPr marL="1828800" indent="0">
              <a:buNone/>
              <a:defRPr sz="1400">
                <a:latin typeface="Sanchez" charset="0"/>
                <a:ea typeface="Sanchez" charset="0"/>
                <a:cs typeface="Sanchez" charset="0"/>
              </a:defRPr>
            </a:lvl5pPr>
          </a:lstStyle>
          <a:p>
            <a:pPr lvl="0"/>
            <a:r>
              <a:rPr lang="en-US" dirty="0" err="1"/>
              <a:t>bristol.ac.uk</a:t>
            </a:r>
            <a:r>
              <a:rPr lang="en-US" dirty="0"/>
              <a:t>/enter URL</a:t>
            </a:r>
          </a:p>
        </p:txBody>
      </p:sp>
      <p:sp>
        <p:nvSpPr>
          <p:cNvPr id="9" name="Picture Placeholder 8">
            <a:extLst>
              <a:ext uri="{FF2B5EF4-FFF2-40B4-BE49-F238E27FC236}">
                <a16:creationId xmlns:a16="http://schemas.microsoft.com/office/drawing/2014/main" id="{098D0265-4BB3-D146-B018-CEB59B8CD2EF}"/>
              </a:ext>
            </a:extLst>
          </p:cNvPr>
          <p:cNvSpPr>
            <a:spLocks noGrp="1"/>
          </p:cNvSpPr>
          <p:nvPr>
            <p:ph type="pic" sz="quarter" idx="14"/>
          </p:nvPr>
        </p:nvSpPr>
        <p:spPr>
          <a:xfrm>
            <a:off x="5045666" y="-145334"/>
            <a:ext cx="4295215" cy="5425844"/>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951155"/>
              <a:gd name="connsiteY0" fmla="*/ 5143500 h 5155075"/>
              <a:gd name="connsiteX1" fmla="*/ 1183466 w 3951155"/>
              <a:gd name="connsiteY1" fmla="*/ 1 h 5155075"/>
              <a:gd name="connsiteX2" fmla="*/ 3951155 w 3951155"/>
              <a:gd name="connsiteY2" fmla="*/ 0 h 5155075"/>
              <a:gd name="connsiteX3" fmla="*/ 3469376 w 3951155"/>
              <a:gd name="connsiteY3" fmla="*/ 5155075 h 5155075"/>
              <a:gd name="connsiteX4" fmla="*/ 0 w 3951155"/>
              <a:gd name="connsiteY4" fmla="*/ 5143500 h 5155075"/>
              <a:gd name="connsiteX0" fmla="*/ 0 w 3953956"/>
              <a:gd name="connsiteY0" fmla="*/ 5143500 h 5143500"/>
              <a:gd name="connsiteX1" fmla="*/ 1183466 w 3953956"/>
              <a:gd name="connsiteY1" fmla="*/ 1 h 5143500"/>
              <a:gd name="connsiteX2" fmla="*/ 3951155 w 3953956"/>
              <a:gd name="connsiteY2" fmla="*/ 0 h 5143500"/>
              <a:gd name="connsiteX3" fmla="*/ 3953826 w 3953956"/>
              <a:gd name="connsiteY3" fmla="*/ 5136908 h 5143500"/>
              <a:gd name="connsiteX4" fmla="*/ 0 w 3953956"/>
              <a:gd name="connsiteY4" fmla="*/ 5143500 h 5143500"/>
              <a:gd name="connsiteX0" fmla="*/ 0 w 4071705"/>
              <a:gd name="connsiteY0" fmla="*/ 5143500 h 5143500"/>
              <a:gd name="connsiteX1" fmla="*/ 1183466 w 4071705"/>
              <a:gd name="connsiteY1" fmla="*/ 1 h 5143500"/>
              <a:gd name="connsiteX2" fmla="*/ 4071705 w 4071705"/>
              <a:gd name="connsiteY2" fmla="*/ 0 h 5143500"/>
              <a:gd name="connsiteX3" fmla="*/ 3953826 w 4071705"/>
              <a:gd name="connsiteY3" fmla="*/ 5136908 h 5143500"/>
              <a:gd name="connsiteX4" fmla="*/ 0 w 4071705"/>
              <a:gd name="connsiteY4" fmla="*/ 5143500 h 5143500"/>
              <a:gd name="connsiteX0" fmla="*/ 0 w 4071705"/>
              <a:gd name="connsiteY0" fmla="*/ 5143500 h 5143500"/>
              <a:gd name="connsiteX1" fmla="*/ 1183466 w 4071705"/>
              <a:gd name="connsiteY1" fmla="*/ 1 h 5143500"/>
              <a:gd name="connsiteX2" fmla="*/ 4071705 w 4071705"/>
              <a:gd name="connsiteY2" fmla="*/ 0 h 5143500"/>
              <a:gd name="connsiteX3" fmla="*/ 4068636 w 4071705"/>
              <a:gd name="connsiteY3" fmla="*/ 5142649 h 5143500"/>
              <a:gd name="connsiteX4" fmla="*/ 0 w 407170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1705" h="5143500">
                <a:moveTo>
                  <a:pt x="0" y="5143500"/>
                </a:moveTo>
                <a:lnTo>
                  <a:pt x="1183466" y="1"/>
                </a:lnTo>
                <a:lnTo>
                  <a:pt x="4071705" y="0"/>
                </a:lnTo>
                <a:cubicBezTo>
                  <a:pt x="4070756" y="1716429"/>
                  <a:pt x="4069585" y="3426220"/>
                  <a:pt x="4068636" y="5142649"/>
                </a:cubicBezTo>
                <a:lnTo>
                  <a:pt x="0" y="5143500"/>
                </a:lnTo>
                <a:close/>
              </a:path>
            </a:pathLst>
          </a:custGeom>
          <a:solidFill>
            <a:schemeClr val="bg2"/>
          </a:solidFill>
          <a:ln w="168275">
            <a:solidFill>
              <a:srgbClr val="19BDD9"/>
            </a:solidFill>
          </a:ln>
        </p:spPr>
        <p:txBody>
          <a:bodyPr/>
          <a:lstStyle/>
          <a:p>
            <a:r>
              <a:rPr lang="en-US"/>
              <a:t>Click icon to add picture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layout withou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9E21FE0-9120-7644-A8C9-4A38DD74D2D7}" type="slidenum">
              <a:rPr lang="en-US" smtClean="0"/>
              <a:pPr/>
              <a:t>‹#›</a:t>
            </a:fld>
            <a:endParaRPr lang="en-US" dirty="0"/>
          </a:p>
        </p:txBody>
      </p:sp>
      <p:sp>
        <p:nvSpPr>
          <p:cNvPr id="5" name="Text Placeholder 4"/>
          <p:cNvSpPr>
            <a:spLocks noGrp="1"/>
          </p:cNvSpPr>
          <p:nvPr>
            <p:ph type="body" sz="quarter" idx="11" hasCustomPrompt="1"/>
          </p:nvPr>
        </p:nvSpPr>
        <p:spPr>
          <a:xfrm>
            <a:off x="428625" y="341313"/>
            <a:ext cx="6959243" cy="905160"/>
          </a:xfrm>
          <a:prstGeom prst="rect">
            <a:avLst/>
          </a:prstGeom>
        </p:spPr>
        <p:txBody>
          <a:bodyPr/>
          <a:lstStyle>
            <a:lvl1pPr marL="0" indent="0">
              <a:buNone/>
              <a:defRPr b="1">
                <a:solidFill>
                  <a:schemeClr val="bg1">
                    <a:lumMod val="95000"/>
                  </a:schemeClr>
                </a:solidFill>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dirty="0"/>
              <a:t>Click to add title</a:t>
            </a:r>
          </a:p>
        </p:txBody>
      </p:sp>
      <p:sp>
        <p:nvSpPr>
          <p:cNvPr id="7" name="Text Placeholder 6"/>
          <p:cNvSpPr>
            <a:spLocks noGrp="1"/>
          </p:cNvSpPr>
          <p:nvPr>
            <p:ph type="body" sz="quarter" idx="12"/>
          </p:nvPr>
        </p:nvSpPr>
        <p:spPr>
          <a:xfrm>
            <a:off x="428625" y="1342724"/>
            <a:ext cx="6959243" cy="2926063"/>
          </a:xfrm>
          <a:prstGeom prst="rect">
            <a:avLst/>
          </a:prstGeom>
        </p:spPr>
        <p:txBody>
          <a:bodyPr/>
          <a:lstStyle>
            <a:lvl1pPr marL="457200" indent="-457200">
              <a:buFont typeface="Arial" charset="0"/>
              <a:buChar char="•"/>
              <a:defRPr>
                <a:solidFill>
                  <a:schemeClr val="bg1">
                    <a:lumMod val="95000"/>
                  </a:schemeClr>
                </a:solidFill>
                <a:latin typeface="Arial" charset="0"/>
                <a:ea typeface="Arial" charset="0"/>
                <a:cs typeface="Arial" charset="0"/>
              </a:defRPr>
            </a:lvl1pPr>
            <a:lvl2pPr marL="914400" indent="-457200">
              <a:buFont typeface="Arial" charset="0"/>
              <a:buChar char="•"/>
              <a:defRPr>
                <a:solidFill>
                  <a:schemeClr val="bg1">
                    <a:lumMod val="95000"/>
                  </a:schemeClr>
                </a:solidFill>
                <a:latin typeface="Arial" charset="0"/>
                <a:ea typeface="Arial" charset="0"/>
                <a:cs typeface="Arial" charset="0"/>
              </a:defRPr>
            </a:lvl2pPr>
            <a:lvl3pPr marL="1257300" indent="-342900">
              <a:buFont typeface="Arial" charset="0"/>
              <a:buChar char="•"/>
              <a:defRPr>
                <a:solidFill>
                  <a:schemeClr val="bg1">
                    <a:lumMod val="95000"/>
                  </a:schemeClr>
                </a:solidFill>
                <a:latin typeface="Arial" charset="0"/>
                <a:ea typeface="Arial" charset="0"/>
                <a:cs typeface="Arial" charset="0"/>
              </a:defRPr>
            </a:lvl3pPr>
            <a:lvl4pPr marL="1714500" indent="-342900">
              <a:buFont typeface="Arial" charset="0"/>
              <a:buChar char="•"/>
              <a:defRPr>
                <a:solidFill>
                  <a:schemeClr val="bg1">
                    <a:lumMod val="95000"/>
                  </a:schemeClr>
                </a:solidFill>
                <a:latin typeface="Arial" charset="0"/>
                <a:ea typeface="Arial" charset="0"/>
                <a:cs typeface="Arial" charset="0"/>
              </a:defRPr>
            </a:lvl4pPr>
            <a:lvl5pPr marL="2171700" indent="-342900">
              <a:buFont typeface="Arial" charset="0"/>
              <a:buChar char="•"/>
              <a:defRPr>
                <a:solidFill>
                  <a:schemeClr val="bg1">
                    <a:lumMod val="95000"/>
                  </a:schemeClr>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3" hasCustomPrompt="1"/>
          </p:nvPr>
        </p:nvSpPr>
        <p:spPr>
          <a:xfrm>
            <a:off x="383936" y="4659313"/>
            <a:ext cx="2987675" cy="271462"/>
          </a:xfrm>
          <a:prstGeom prst="rect">
            <a:avLst/>
          </a:prstGeom>
        </p:spPr>
        <p:txBody>
          <a:bodyPr/>
          <a:lstStyle>
            <a:lvl1pPr marL="0" indent="0">
              <a:buNone/>
              <a:defRPr sz="1800" b="1">
                <a:solidFill>
                  <a:schemeClr val="bg1">
                    <a:lumMod val="95000"/>
                  </a:schemeClr>
                </a:solidFill>
                <a:latin typeface="Sanchez" charset="0"/>
                <a:ea typeface="Sanchez" charset="0"/>
                <a:cs typeface="Sanchez" charset="0"/>
              </a:defRPr>
            </a:lvl1pPr>
            <a:lvl2pPr marL="457200" indent="0">
              <a:buNone/>
              <a:defRPr sz="1400">
                <a:latin typeface="Sanchez" charset="0"/>
                <a:ea typeface="Sanchez" charset="0"/>
                <a:cs typeface="Sanchez" charset="0"/>
              </a:defRPr>
            </a:lvl2pPr>
            <a:lvl3pPr marL="914400" indent="0">
              <a:buNone/>
              <a:defRPr sz="1400">
                <a:latin typeface="Sanchez" charset="0"/>
                <a:ea typeface="Sanchez" charset="0"/>
                <a:cs typeface="Sanchez" charset="0"/>
              </a:defRPr>
            </a:lvl3pPr>
            <a:lvl4pPr marL="1371600" indent="0">
              <a:buNone/>
              <a:defRPr sz="1400">
                <a:latin typeface="Sanchez" charset="0"/>
                <a:ea typeface="Sanchez" charset="0"/>
                <a:cs typeface="Sanchez" charset="0"/>
              </a:defRPr>
            </a:lvl4pPr>
            <a:lvl5pPr marL="1828800" indent="0">
              <a:buNone/>
              <a:defRPr sz="1400">
                <a:latin typeface="Sanchez" charset="0"/>
                <a:ea typeface="Sanchez" charset="0"/>
                <a:cs typeface="Sanchez" charset="0"/>
              </a:defRPr>
            </a:lvl5pPr>
          </a:lstStyle>
          <a:p>
            <a:pPr lvl="0"/>
            <a:r>
              <a:rPr lang="en-US" dirty="0" err="1"/>
              <a:t>bristol.ac.uk</a:t>
            </a:r>
            <a:r>
              <a:rPr lang="en-US" dirty="0"/>
              <a:t>/enter URL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white)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9E21FE0-9120-7644-A8C9-4A38DD74D2D7}" type="slidenum">
              <a:rPr lang="en-US" smtClean="0"/>
              <a:pPr/>
              <a:t>‹#›</a:t>
            </a:fld>
            <a:endParaRPr lang="en-US" dirty="0"/>
          </a:p>
        </p:txBody>
      </p:sp>
      <p:sp>
        <p:nvSpPr>
          <p:cNvPr id="7" name="Text Placeholder 3"/>
          <p:cNvSpPr>
            <a:spLocks noGrp="1"/>
          </p:cNvSpPr>
          <p:nvPr>
            <p:ph type="body" sz="quarter" idx="14" hasCustomPrompt="1"/>
          </p:nvPr>
        </p:nvSpPr>
        <p:spPr>
          <a:xfrm>
            <a:off x="383936" y="4659313"/>
            <a:ext cx="2987675" cy="271462"/>
          </a:xfrm>
          <a:prstGeom prst="rect">
            <a:avLst/>
          </a:prstGeom>
        </p:spPr>
        <p:txBody>
          <a:bodyPr/>
          <a:lstStyle>
            <a:lvl1pPr marL="0" indent="0">
              <a:buNone/>
              <a:defRPr sz="1800" b="1">
                <a:solidFill>
                  <a:schemeClr val="tx1"/>
                </a:solidFill>
                <a:latin typeface="Sanchez" charset="0"/>
                <a:ea typeface="Sanchez" charset="0"/>
                <a:cs typeface="Sanchez" charset="0"/>
              </a:defRPr>
            </a:lvl1pPr>
            <a:lvl2pPr marL="457200" indent="0">
              <a:buNone/>
              <a:defRPr sz="1400">
                <a:latin typeface="Sanchez" charset="0"/>
                <a:ea typeface="Sanchez" charset="0"/>
                <a:cs typeface="Sanchez" charset="0"/>
              </a:defRPr>
            </a:lvl2pPr>
            <a:lvl3pPr marL="914400" indent="0">
              <a:buNone/>
              <a:defRPr sz="1400">
                <a:latin typeface="Sanchez" charset="0"/>
                <a:ea typeface="Sanchez" charset="0"/>
                <a:cs typeface="Sanchez" charset="0"/>
              </a:defRPr>
            </a:lvl3pPr>
            <a:lvl4pPr marL="1371600" indent="0">
              <a:buNone/>
              <a:defRPr sz="1400">
                <a:latin typeface="Sanchez" charset="0"/>
                <a:ea typeface="Sanchez" charset="0"/>
                <a:cs typeface="Sanchez" charset="0"/>
              </a:defRPr>
            </a:lvl4pPr>
            <a:lvl5pPr marL="1828800" indent="0">
              <a:buNone/>
              <a:defRPr sz="1400">
                <a:latin typeface="Sanchez" charset="0"/>
                <a:ea typeface="Sanchez" charset="0"/>
                <a:cs typeface="Sanchez" charset="0"/>
              </a:defRPr>
            </a:lvl5pPr>
          </a:lstStyle>
          <a:p>
            <a:pPr lvl="0"/>
            <a:r>
              <a:rPr lang="en-US" dirty="0" err="1"/>
              <a:t>bristol.ac.uk</a:t>
            </a:r>
            <a:r>
              <a:rPr lang="en-US" dirty="0"/>
              <a:t>/enter URL</a:t>
            </a:r>
          </a:p>
        </p:txBody>
      </p:sp>
      <p:sp>
        <p:nvSpPr>
          <p:cNvPr id="8" name="Title 1">
            <a:extLst>
              <a:ext uri="{FF2B5EF4-FFF2-40B4-BE49-F238E27FC236}">
                <a16:creationId xmlns:a16="http://schemas.microsoft.com/office/drawing/2014/main" id="{47EBCCA8-4242-1C46-9149-1BBD831160CD}"/>
              </a:ext>
            </a:extLst>
          </p:cNvPr>
          <p:cNvSpPr>
            <a:spLocks noGrp="1"/>
          </p:cNvSpPr>
          <p:nvPr>
            <p:ph type="ctrTitle" hasCustomPrompt="1"/>
          </p:nvPr>
        </p:nvSpPr>
        <p:spPr>
          <a:xfrm>
            <a:off x="370390" y="679044"/>
            <a:ext cx="4970675" cy="1102519"/>
          </a:xfrm>
          <a:prstGeom prst="rect">
            <a:avLst/>
          </a:prstGeom>
        </p:spPr>
        <p:txBody>
          <a:bodyPr/>
          <a:lstStyle>
            <a:lvl1pPr algn="l">
              <a:defRPr b="1" i="0">
                <a:solidFill>
                  <a:schemeClr val="tx1"/>
                </a:solidFill>
                <a:latin typeface="Sanchez " charset="0"/>
                <a:ea typeface="Sanchez " charset="0"/>
                <a:cs typeface="Sanchez " charset="0"/>
              </a:defRPr>
            </a:lvl1pPr>
          </a:lstStyle>
          <a:p>
            <a:r>
              <a:rPr lang="en-GB" dirty="0"/>
              <a:t>Click to edit title</a:t>
            </a:r>
            <a:br>
              <a:rPr lang="en-GB" dirty="0"/>
            </a:br>
            <a:endParaRPr lang="en-US" dirty="0"/>
          </a:p>
        </p:txBody>
      </p:sp>
      <p:sp>
        <p:nvSpPr>
          <p:cNvPr id="9" name="Text Placeholder 4">
            <a:extLst>
              <a:ext uri="{FF2B5EF4-FFF2-40B4-BE49-F238E27FC236}">
                <a16:creationId xmlns:a16="http://schemas.microsoft.com/office/drawing/2014/main" id="{27F8172C-43F5-0641-98CB-0393ECD39BBB}"/>
              </a:ext>
            </a:extLst>
          </p:cNvPr>
          <p:cNvSpPr>
            <a:spLocks noGrp="1"/>
          </p:cNvSpPr>
          <p:nvPr>
            <p:ph type="body" sz="quarter" idx="12"/>
          </p:nvPr>
        </p:nvSpPr>
        <p:spPr>
          <a:xfrm>
            <a:off x="370390" y="1824038"/>
            <a:ext cx="4837451" cy="2021287"/>
          </a:xfrm>
          <a:prstGeom prst="rect">
            <a:avLst/>
          </a:prstGeom>
        </p:spPr>
        <p:txBody>
          <a:bodyPr>
            <a:normAutofit/>
          </a:bodyPr>
          <a:lstStyle>
            <a:lvl1pPr marL="342900" indent="-342900">
              <a:buFont typeface="Arial" charset="0"/>
              <a:buChar char="•"/>
              <a:defRPr sz="2000" b="0" i="0">
                <a:solidFill>
                  <a:schemeClr val="tx1"/>
                </a:solidFill>
                <a:latin typeface="Arial" charset="0"/>
                <a:ea typeface="Arial" charset="0"/>
                <a:cs typeface="Arial" charset="0"/>
              </a:defRPr>
            </a:lvl1pPr>
            <a:lvl2pPr marL="800100" indent="-342900">
              <a:buFont typeface="Arial" charset="0"/>
              <a:buChar char="•"/>
              <a:defRPr sz="2000" b="0" i="0">
                <a:solidFill>
                  <a:schemeClr val="tx1"/>
                </a:solidFill>
                <a:latin typeface="Arial" charset="0"/>
                <a:ea typeface="Arial" charset="0"/>
                <a:cs typeface="Arial" charset="0"/>
              </a:defRPr>
            </a:lvl2pPr>
            <a:lvl3pPr marL="1257300" indent="-342900">
              <a:buFont typeface="Arial" charset="0"/>
              <a:buChar char="•"/>
              <a:defRPr sz="2000" b="0" i="0">
                <a:solidFill>
                  <a:schemeClr val="tx1"/>
                </a:solidFill>
                <a:latin typeface="Arial" charset="0"/>
                <a:ea typeface="Arial" charset="0"/>
                <a:cs typeface="Arial" charset="0"/>
              </a:defRPr>
            </a:lvl3pPr>
            <a:lvl4pPr marL="1714500" indent="-342900">
              <a:buFont typeface="Arial" charset="0"/>
              <a:buChar char="•"/>
              <a:defRPr sz="2000" b="0" i="0">
                <a:solidFill>
                  <a:schemeClr val="tx1"/>
                </a:solidFill>
                <a:latin typeface="Arial" charset="0"/>
                <a:ea typeface="Arial" charset="0"/>
                <a:cs typeface="Arial" charset="0"/>
              </a:defRPr>
            </a:lvl4pPr>
            <a:lvl5pPr marL="2171700" indent="-342900">
              <a:buFont typeface="Arial" charset="0"/>
              <a:buChar char="•"/>
              <a:defRPr sz="2000" b="0" i="0">
                <a:solidFill>
                  <a:schemeClr val="tx1"/>
                </a:solidFill>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8">
            <a:extLst>
              <a:ext uri="{FF2B5EF4-FFF2-40B4-BE49-F238E27FC236}">
                <a16:creationId xmlns:a16="http://schemas.microsoft.com/office/drawing/2014/main" id="{2CC0DBAF-168F-374C-BC6F-8370465A26D7}"/>
              </a:ext>
            </a:extLst>
          </p:cNvPr>
          <p:cNvSpPr>
            <a:spLocks noGrp="1"/>
          </p:cNvSpPr>
          <p:nvPr>
            <p:ph type="pic" sz="quarter" idx="15"/>
          </p:nvPr>
        </p:nvSpPr>
        <p:spPr>
          <a:xfrm>
            <a:off x="5045666" y="-145334"/>
            <a:ext cx="4295215" cy="5425844"/>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951155"/>
              <a:gd name="connsiteY0" fmla="*/ 5143500 h 5155075"/>
              <a:gd name="connsiteX1" fmla="*/ 1183466 w 3951155"/>
              <a:gd name="connsiteY1" fmla="*/ 1 h 5155075"/>
              <a:gd name="connsiteX2" fmla="*/ 3951155 w 3951155"/>
              <a:gd name="connsiteY2" fmla="*/ 0 h 5155075"/>
              <a:gd name="connsiteX3" fmla="*/ 3469376 w 3951155"/>
              <a:gd name="connsiteY3" fmla="*/ 5155075 h 5155075"/>
              <a:gd name="connsiteX4" fmla="*/ 0 w 3951155"/>
              <a:gd name="connsiteY4" fmla="*/ 5143500 h 5155075"/>
              <a:gd name="connsiteX0" fmla="*/ 0 w 3953956"/>
              <a:gd name="connsiteY0" fmla="*/ 5143500 h 5143500"/>
              <a:gd name="connsiteX1" fmla="*/ 1183466 w 3953956"/>
              <a:gd name="connsiteY1" fmla="*/ 1 h 5143500"/>
              <a:gd name="connsiteX2" fmla="*/ 3951155 w 3953956"/>
              <a:gd name="connsiteY2" fmla="*/ 0 h 5143500"/>
              <a:gd name="connsiteX3" fmla="*/ 3953826 w 3953956"/>
              <a:gd name="connsiteY3" fmla="*/ 5136908 h 5143500"/>
              <a:gd name="connsiteX4" fmla="*/ 0 w 3953956"/>
              <a:gd name="connsiteY4" fmla="*/ 5143500 h 5143500"/>
              <a:gd name="connsiteX0" fmla="*/ 0 w 4071705"/>
              <a:gd name="connsiteY0" fmla="*/ 5143500 h 5143500"/>
              <a:gd name="connsiteX1" fmla="*/ 1183466 w 4071705"/>
              <a:gd name="connsiteY1" fmla="*/ 1 h 5143500"/>
              <a:gd name="connsiteX2" fmla="*/ 4071705 w 4071705"/>
              <a:gd name="connsiteY2" fmla="*/ 0 h 5143500"/>
              <a:gd name="connsiteX3" fmla="*/ 3953826 w 4071705"/>
              <a:gd name="connsiteY3" fmla="*/ 5136908 h 5143500"/>
              <a:gd name="connsiteX4" fmla="*/ 0 w 4071705"/>
              <a:gd name="connsiteY4" fmla="*/ 5143500 h 5143500"/>
              <a:gd name="connsiteX0" fmla="*/ 0 w 4071705"/>
              <a:gd name="connsiteY0" fmla="*/ 5143500 h 5143500"/>
              <a:gd name="connsiteX1" fmla="*/ 1183466 w 4071705"/>
              <a:gd name="connsiteY1" fmla="*/ 1 h 5143500"/>
              <a:gd name="connsiteX2" fmla="*/ 4071705 w 4071705"/>
              <a:gd name="connsiteY2" fmla="*/ 0 h 5143500"/>
              <a:gd name="connsiteX3" fmla="*/ 4068636 w 4071705"/>
              <a:gd name="connsiteY3" fmla="*/ 5142649 h 5143500"/>
              <a:gd name="connsiteX4" fmla="*/ 0 w 407170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1705" h="5143500">
                <a:moveTo>
                  <a:pt x="0" y="5143500"/>
                </a:moveTo>
                <a:lnTo>
                  <a:pt x="1183466" y="1"/>
                </a:lnTo>
                <a:lnTo>
                  <a:pt x="4071705" y="0"/>
                </a:lnTo>
                <a:cubicBezTo>
                  <a:pt x="4070756" y="1716429"/>
                  <a:pt x="4069585" y="3426220"/>
                  <a:pt x="4068636" y="5142649"/>
                </a:cubicBezTo>
                <a:lnTo>
                  <a:pt x="0" y="5143500"/>
                </a:lnTo>
                <a:close/>
              </a:path>
            </a:pathLst>
          </a:custGeom>
          <a:solidFill>
            <a:schemeClr val="bg2"/>
          </a:solidFill>
          <a:ln w="168275">
            <a:solidFill>
              <a:srgbClr val="19BDD9"/>
            </a:solidFill>
          </a:ln>
        </p:spPr>
        <p:txBody>
          <a:bodyPr/>
          <a:lstStyle>
            <a:lvl1pPr>
              <a:defRPr>
                <a:solidFill>
                  <a:schemeClr val="tx1"/>
                </a:solidFill>
              </a:defRPr>
            </a:lvl1pPr>
          </a:lstStyle>
          <a:p>
            <a:r>
              <a:rPr lang="en-US"/>
              <a:t>Click icon to add picture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white) - no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9E21FE0-9120-7644-A8C9-4A38DD74D2D7}" type="slidenum">
              <a:rPr lang="en-US" smtClean="0"/>
              <a:pPr/>
              <a:t>‹#›</a:t>
            </a:fld>
            <a:endParaRPr lang="en-US" dirty="0"/>
          </a:p>
        </p:txBody>
      </p:sp>
      <p:sp>
        <p:nvSpPr>
          <p:cNvPr id="4" name="Text Placeholder 4"/>
          <p:cNvSpPr>
            <a:spLocks noGrp="1"/>
          </p:cNvSpPr>
          <p:nvPr>
            <p:ph type="body" sz="quarter" idx="11" hasCustomPrompt="1"/>
          </p:nvPr>
        </p:nvSpPr>
        <p:spPr>
          <a:xfrm>
            <a:off x="428625" y="341313"/>
            <a:ext cx="6989521" cy="90516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dirty="0"/>
              <a:t>Click to add title</a:t>
            </a:r>
          </a:p>
        </p:txBody>
      </p:sp>
      <p:sp>
        <p:nvSpPr>
          <p:cNvPr id="5" name="Text Placeholder 6"/>
          <p:cNvSpPr>
            <a:spLocks noGrp="1"/>
          </p:cNvSpPr>
          <p:nvPr>
            <p:ph type="body" sz="quarter" idx="12"/>
          </p:nvPr>
        </p:nvSpPr>
        <p:spPr>
          <a:xfrm>
            <a:off x="428625" y="1342724"/>
            <a:ext cx="3940715" cy="2926063"/>
          </a:xfrm>
          <a:prstGeom prst="rect">
            <a:avLst/>
          </a:prstGeom>
        </p:spPr>
        <p:txBody>
          <a:bodyPr>
            <a:normAutofit/>
          </a:bodyPr>
          <a:lstStyle>
            <a:lvl1pPr marL="342900" indent="-342900">
              <a:buFont typeface="Arial" charset="0"/>
              <a:buChar char="•"/>
              <a:defRPr sz="2000">
                <a:latin typeface="Arial" charset="0"/>
                <a:ea typeface="Arial" charset="0"/>
                <a:cs typeface="Arial" charset="0"/>
              </a:defRPr>
            </a:lvl1pPr>
            <a:lvl2pPr marL="742950" indent="-285750">
              <a:buFont typeface="Arial" charset="0"/>
              <a:buChar char="•"/>
              <a:defRPr sz="1600">
                <a:latin typeface="Arial" charset="0"/>
                <a:ea typeface="Arial" charset="0"/>
                <a:cs typeface="Arial" charset="0"/>
              </a:defRPr>
            </a:lvl2pPr>
            <a:lvl3pPr marL="1200150" indent="-285750">
              <a:buFont typeface="Arial" charset="0"/>
              <a:buChar char="•"/>
              <a:defRPr sz="1600">
                <a:latin typeface="Arial" charset="0"/>
                <a:ea typeface="Arial" charset="0"/>
                <a:cs typeface="Arial" charset="0"/>
              </a:defRPr>
            </a:lvl3pPr>
            <a:lvl4pPr marL="1657350" indent="-285750">
              <a:buFont typeface="Arial" charset="0"/>
              <a:buChar char="•"/>
              <a:defRPr sz="1600">
                <a:latin typeface="Arial" charset="0"/>
                <a:ea typeface="Arial" charset="0"/>
                <a:cs typeface="Arial" charset="0"/>
              </a:defRPr>
            </a:lvl4pPr>
            <a:lvl5pPr marL="2114550" indent="-285750">
              <a:buFont typeface="Arial" charset="0"/>
              <a:buChar char="•"/>
              <a:defRPr sz="160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3"/>
          </p:nvPr>
        </p:nvSpPr>
        <p:spPr>
          <a:xfrm>
            <a:off x="4687557" y="1343025"/>
            <a:ext cx="2730590" cy="2925763"/>
          </a:xfrm>
          <a:prstGeom prst="rect">
            <a:avLst/>
          </a:prstGeom>
        </p:spPr>
        <p:txBody>
          <a:bodyPr/>
          <a:lstStyle/>
          <a:p>
            <a:r>
              <a:rPr lang="en-US"/>
              <a:t>Click icon to add picture</a:t>
            </a:r>
          </a:p>
        </p:txBody>
      </p:sp>
      <p:sp>
        <p:nvSpPr>
          <p:cNvPr id="6" name="Text Placeholder 3"/>
          <p:cNvSpPr>
            <a:spLocks noGrp="1"/>
          </p:cNvSpPr>
          <p:nvPr>
            <p:ph type="body" sz="quarter" idx="14" hasCustomPrompt="1"/>
          </p:nvPr>
        </p:nvSpPr>
        <p:spPr>
          <a:xfrm>
            <a:off x="383936" y="4659313"/>
            <a:ext cx="2987675" cy="271462"/>
          </a:xfrm>
          <a:prstGeom prst="rect">
            <a:avLst/>
          </a:prstGeom>
        </p:spPr>
        <p:txBody>
          <a:bodyPr/>
          <a:lstStyle>
            <a:lvl1pPr marL="0" indent="0">
              <a:buNone/>
              <a:defRPr sz="1800" b="1">
                <a:solidFill>
                  <a:schemeClr val="tx1"/>
                </a:solidFill>
                <a:latin typeface="Sanchez" charset="0"/>
                <a:ea typeface="Sanchez" charset="0"/>
                <a:cs typeface="Sanchez" charset="0"/>
              </a:defRPr>
            </a:lvl1pPr>
            <a:lvl2pPr marL="457200" indent="0">
              <a:buNone/>
              <a:defRPr sz="1400">
                <a:latin typeface="Sanchez" charset="0"/>
                <a:ea typeface="Sanchez" charset="0"/>
                <a:cs typeface="Sanchez" charset="0"/>
              </a:defRPr>
            </a:lvl2pPr>
            <a:lvl3pPr marL="914400" indent="0">
              <a:buNone/>
              <a:defRPr sz="1400">
                <a:latin typeface="Sanchez" charset="0"/>
                <a:ea typeface="Sanchez" charset="0"/>
                <a:cs typeface="Sanchez" charset="0"/>
              </a:defRPr>
            </a:lvl3pPr>
            <a:lvl4pPr marL="1371600" indent="0">
              <a:buNone/>
              <a:defRPr sz="1400">
                <a:latin typeface="Sanchez" charset="0"/>
                <a:ea typeface="Sanchez" charset="0"/>
                <a:cs typeface="Sanchez" charset="0"/>
              </a:defRPr>
            </a:lvl4pPr>
            <a:lvl5pPr marL="1828800" indent="0">
              <a:buNone/>
              <a:defRPr sz="1400">
                <a:latin typeface="Sanchez" charset="0"/>
                <a:ea typeface="Sanchez" charset="0"/>
                <a:cs typeface="Sanchez" charset="0"/>
              </a:defRPr>
            </a:lvl5pPr>
          </a:lstStyle>
          <a:p>
            <a:pPr lvl="0"/>
            <a:r>
              <a:rPr lang="en-US" dirty="0" err="1"/>
              <a:t>bristol.ac.uk</a:t>
            </a:r>
            <a:r>
              <a:rPr lang="en-US" dirty="0"/>
              <a:t>/enter URL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bleed image">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9E21FE0-9120-7644-A8C9-4A38DD74D2D7}" type="slidenum">
              <a:rPr lang="en-US" smtClean="0"/>
              <a:pPr/>
              <a:t>‹#›</a:t>
            </a:fld>
            <a:endParaRPr lang="en-US" dirty="0"/>
          </a:p>
        </p:txBody>
      </p:sp>
      <p:sp>
        <p:nvSpPr>
          <p:cNvPr id="5" name="Picture Placeholder 4"/>
          <p:cNvSpPr>
            <a:spLocks noGrp="1"/>
          </p:cNvSpPr>
          <p:nvPr>
            <p:ph type="pic" sz="quarter" idx="11" hasCustomPrompt="1"/>
          </p:nvPr>
        </p:nvSpPr>
        <p:spPr>
          <a:xfrm>
            <a:off x="0" y="0"/>
            <a:ext cx="9144000" cy="4267200"/>
          </a:xfrm>
          <a:prstGeom prst="rect">
            <a:avLst/>
          </a:prstGeom>
        </p:spPr>
        <p:txBody>
          <a:bodyPr/>
          <a:lstStyle/>
          <a:p>
            <a:r>
              <a:rPr lang="en-US" dirty="0"/>
              <a:t>Insert full bleed picture</a:t>
            </a:r>
          </a:p>
        </p:txBody>
      </p:sp>
      <p:sp>
        <p:nvSpPr>
          <p:cNvPr id="7" name="Text Placeholder 6"/>
          <p:cNvSpPr>
            <a:spLocks noGrp="1"/>
          </p:cNvSpPr>
          <p:nvPr>
            <p:ph type="body" sz="quarter" idx="12" hasCustomPrompt="1"/>
          </p:nvPr>
        </p:nvSpPr>
        <p:spPr>
          <a:xfrm>
            <a:off x="5689177" y="4578878"/>
            <a:ext cx="3143250" cy="400050"/>
          </a:xfrm>
          <a:prstGeom prst="rect">
            <a:avLst/>
          </a:prstGeom>
        </p:spPr>
        <p:txBody>
          <a:bodyPr>
            <a:noAutofit/>
          </a:bodyPr>
          <a:lstStyle>
            <a:lvl1pPr marL="0" indent="0" algn="r">
              <a:buNone/>
              <a:defRPr sz="2400" b="1">
                <a:latin typeface="Sanchez" charset="0"/>
                <a:ea typeface="Sanchez" charset="0"/>
                <a:cs typeface="Sanchez" charset="0"/>
              </a:defRPr>
            </a:lvl1pPr>
            <a:lvl2pPr marL="457200" indent="0">
              <a:buNone/>
              <a:defRPr sz="2400" b="1">
                <a:latin typeface="Sanchez" charset="0"/>
                <a:ea typeface="Sanchez" charset="0"/>
                <a:cs typeface="Sanchez" charset="0"/>
              </a:defRPr>
            </a:lvl2pPr>
            <a:lvl3pPr marL="914400" indent="0">
              <a:buNone/>
              <a:defRPr sz="2400" b="1">
                <a:latin typeface="Sanchez" charset="0"/>
                <a:ea typeface="Sanchez" charset="0"/>
                <a:cs typeface="Sanchez" charset="0"/>
              </a:defRPr>
            </a:lvl3pPr>
            <a:lvl4pPr marL="1371600" indent="0">
              <a:buNone/>
              <a:defRPr sz="2400" b="1">
                <a:latin typeface="Sanchez" charset="0"/>
                <a:ea typeface="Sanchez" charset="0"/>
                <a:cs typeface="Sanchez" charset="0"/>
              </a:defRPr>
            </a:lvl4pPr>
            <a:lvl5pPr marL="1828800" indent="0">
              <a:buNone/>
              <a:defRPr sz="2400" b="1">
                <a:latin typeface="Sanchez" charset="0"/>
                <a:ea typeface="Sanchez" charset="0"/>
                <a:cs typeface="Sanchez" charset="0"/>
              </a:defRPr>
            </a:lvl5pPr>
          </a:lstStyle>
          <a:p>
            <a:pPr lvl="0"/>
            <a:r>
              <a:rPr lang="en-US" dirty="0"/>
              <a:t>Click to add title</a:t>
            </a:r>
          </a:p>
        </p:txBody>
      </p:sp>
      <p:sp>
        <p:nvSpPr>
          <p:cNvPr id="6" name="Text Placeholder 3"/>
          <p:cNvSpPr>
            <a:spLocks noGrp="1"/>
          </p:cNvSpPr>
          <p:nvPr>
            <p:ph type="body" sz="quarter" idx="13" hasCustomPrompt="1"/>
          </p:nvPr>
        </p:nvSpPr>
        <p:spPr>
          <a:xfrm>
            <a:off x="383936" y="4659313"/>
            <a:ext cx="2987675" cy="271462"/>
          </a:xfrm>
          <a:prstGeom prst="rect">
            <a:avLst/>
          </a:prstGeom>
        </p:spPr>
        <p:txBody>
          <a:bodyPr/>
          <a:lstStyle>
            <a:lvl1pPr marL="0" indent="0">
              <a:buNone/>
              <a:defRPr sz="1800" b="1">
                <a:solidFill>
                  <a:schemeClr val="tx1"/>
                </a:solidFill>
                <a:latin typeface="Sanchez" charset="0"/>
                <a:ea typeface="Sanchez" charset="0"/>
                <a:cs typeface="Sanchez" charset="0"/>
              </a:defRPr>
            </a:lvl1pPr>
            <a:lvl2pPr marL="457200" indent="0">
              <a:buNone/>
              <a:defRPr sz="1400">
                <a:latin typeface="Sanchez" charset="0"/>
                <a:ea typeface="Sanchez" charset="0"/>
                <a:cs typeface="Sanchez" charset="0"/>
              </a:defRPr>
            </a:lvl2pPr>
            <a:lvl3pPr marL="914400" indent="0">
              <a:buNone/>
              <a:defRPr sz="1400">
                <a:latin typeface="Sanchez" charset="0"/>
                <a:ea typeface="Sanchez" charset="0"/>
                <a:cs typeface="Sanchez" charset="0"/>
              </a:defRPr>
            </a:lvl3pPr>
            <a:lvl4pPr marL="1371600" indent="0">
              <a:buNone/>
              <a:defRPr sz="1400">
                <a:latin typeface="Sanchez" charset="0"/>
                <a:ea typeface="Sanchez" charset="0"/>
                <a:cs typeface="Sanchez" charset="0"/>
              </a:defRPr>
            </a:lvl4pPr>
            <a:lvl5pPr marL="1828800" indent="0">
              <a:buNone/>
              <a:defRPr sz="1400">
                <a:latin typeface="Sanchez" charset="0"/>
                <a:ea typeface="Sanchez" charset="0"/>
                <a:cs typeface="Sanchez" charset="0"/>
              </a:defRPr>
            </a:lvl5pPr>
          </a:lstStyle>
          <a:p>
            <a:pPr lvl="0"/>
            <a:r>
              <a:rPr lang="en-US" dirty="0" err="1"/>
              <a:t>bristol.ac.uk</a:t>
            </a:r>
            <a:r>
              <a:rPr lang="en-US" dirty="0"/>
              <a:t>/enter URL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Just image">
    <p:bg>
      <p:bgPr>
        <a:solidFill>
          <a:schemeClr val="bg1"/>
        </a:solidFill>
        <a:effectLst/>
      </p:bgPr>
    </p:bg>
    <p:spTree>
      <p:nvGrpSpPr>
        <p:cNvPr id="1" name=""/>
        <p:cNvGrpSpPr/>
        <p:nvPr/>
      </p:nvGrpSpPr>
      <p:grpSpPr>
        <a:xfrm>
          <a:off x="0" y="0"/>
          <a:ext cx="0" cy="0"/>
          <a:chOff x="0" y="0"/>
          <a:chExt cx="0" cy="0"/>
        </a:xfrm>
      </p:grpSpPr>
      <p:sp>
        <p:nvSpPr>
          <p:cNvPr id="7" name="Rectangle 6"/>
          <p:cNvSpPr>
            <a:spLocks/>
          </p:cNvSpPr>
          <p:nvPr userDrawn="1"/>
        </p:nvSpPr>
        <p:spPr>
          <a:xfrm>
            <a:off x="0" y="0"/>
            <a:ext cx="9144000" cy="4267200"/>
          </a:xfrm>
          <a:prstGeom prst="rect">
            <a:avLst/>
          </a:prstGeom>
          <a:blipFill>
            <a:blip r:embed="rId2"/>
            <a:srcRect/>
            <a:stretch>
              <a:fillRect t="-10268" b="-10268"/>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0"/>
          </p:nvPr>
        </p:nvSpPr>
        <p:spPr/>
        <p:txBody>
          <a:bodyPr/>
          <a:lstStyle/>
          <a:p>
            <a:fld id="{29E21FE0-9120-7644-A8C9-4A38DD74D2D7}" type="slidenum">
              <a:rPr lang="en-US" smtClean="0"/>
              <a:pPr/>
              <a:t>‹#›</a:t>
            </a:fld>
            <a:endParaRPr lang="en-US" dirty="0"/>
          </a:p>
        </p:txBody>
      </p:sp>
      <p:sp>
        <p:nvSpPr>
          <p:cNvPr id="4" name="Picture Placeholder 4"/>
          <p:cNvSpPr>
            <a:spLocks noGrp="1"/>
          </p:cNvSpPr>
          <p:nvPr>
            <p:ph type="pic" sz="quarter" idx="11" hasCustomPrompt="1"/>
          </p:nvPr>
        </p:nvSpPr>
        <p:spPr>
          <a:xfrm>
            <a:off x="453814" y="392853"/>
            <a:ext cx="8236370" cy="3434080"/>
          </a:xfrm>
          <a:prstGeom prst="rect">
            <a:avLst/>
          </a:prstGeom>
        </p:spPr>
        <p:txBody>
          <a:bodyPr/>
          <a:lstStyle/>
          <a:p>
            <a:r>
              <a:rPr lang="en-US" dirty="0"/>
              <a:t>Insert picture</a:t>
            </a:r>
          </a:p>
        </p:txBody>
      </p:sp>
      <p:sp>
        <p:nvSpPr>
          <p:cNvPr id="5" name="Text Placeholder 6"/>
          <p:cNvSpPr>
            <a:spLocks noGrp="1"/>
          </p:cNvSpPr>
          <p:nvPr>
            <p:ph type="body" sz="quarter" idx="12" hasCustomPrompt="1"/>
          </p:nvPr>
        </p:nvSpPr>
        <p:spPr>
          <a:xfrm>
            <a:off x="5689177" y="4578878"/>
            <a:ext cx="3143250" cy="400050"/>
          </a:xfrm>
          <a:prstGeom prst="rect">
            <a:avLst/>
          </a:prstGeom>
        </p:spPr>
        <p:txBody>
          <a:bodyPr>
            <a:noAutofit/>
          </a:bodyPr>
          <a:lstStyle>
            <a:lvl1pPr marL="0" indent="0" algn="r">
              <a:buNone/>
              <a:defRPr sz="2400" b="1">
                <a:latin typeface="Sanchez" charset="0"/>
                <a:ea typeface="Sanchez" charset="0"/>
                <a:cs typeface="Sanchez" charset="0"/>
              </a:defRPr>
            </a:lvl1pPr>
            <a:lvl2pPr marL="457200" indent="0">
              <a:buNone/>
              <a:defRPr sz="2400" b="1">
                <a:latin typeface="Sanchez" charset="0"/>
                <a:ea typeface="Sanchez" charset="0"/>
                <a:cs typeface="Sanchez" charset="0"/>
              </a:defRPr>
            </a:lvl2pPr>
            <a:lvl3pPr marL="914400" indent="0">
              <a:buNone/>
              <a:defRPr sz="2400" b="1">
                <a:latin typeface="Sanchez" charset="0"/>
                <a:ea typeface="Sanchez" charset="0"/>
                <a:cs typeface="Sanchez" charset="0"/>
              </a:defRPr>
            </a:lvl3pPr>
            <a:lvl4pPr marL="1371600" indent="0">
              <a:buNone/>
              <a:defRPr sz="2400" b="1">
                <a:latin typeface="Sanchez" charset="0"/>
                <a:ea typeface="Sanchez" charset="0"/>
                <a:cs typeface="Sanchez" charset="0"/>
              </a:defRPr>
            </a:lvl4pPr>
            <a:lvl5pPr marL="1828800" indent="0">
              <a:buNone/>
              <a:defRPr sz="2400" b="1">
                <a:latin typeface="Sanchez" charset="0"/>
                <a:ea typeface="Sanchez" charset="0"/>
                <a:cs typeface="Sanchez" charset="0"/>
              </a:defRPr>
            </a:lvl5pPr>
          </a:lstStyle>
          <a:p>
            <a:pPr lvl="0"/>
            <a:r>
              <a:rPr lang="en-US" dirty="0"/>
              <a:t>Click to add title</a:t>
            </a:r>
          </a:p>
        </p:txBody>
      </p:sp>
      <p:sp>
        <p:nvSpPr>
          <p:cNvPr id="6" name="Text Placeholder 3"/>
          <p:cNvSpPr>
            <a:spLocks noGrp="1"/>
          </p:cNvSpPr>
          <p:nvPr>
            <p:ph type="body" sz="quarter" idx="13" hasCustomPrompt="1"/>
          </p:nvPr>
        </p:nvSpPr>
        <p:spPr>
          <a:xfrm>
            <a:off x="383936" y="4659313"/>
            <a:ext cx="2987675" cy="271462"/>
          </a:xfrm>
          <a:prstGeom prst="rect">
            <a:avLst/>
          </a:prstGeom>
        </p:spPr>
        <p:txBody>
          <a:bodyPr/>
          <a:lstStyle>
            <a:lvl1pPr marL="0" indent="0">
              <a:buNone/>
              <a:defRPr sz="1800" b="1">
                <a:solidFill>
                  <a:schemeClr val="tx1"/>
                </a:solidFill>
                <a:latin typeface="Sanchez" charset="0"/>
                <a:ea typeface="Sanchez" charset="0"/>
                <a:cs typeface="Sanchez" charset="0"/>
              </a:defRPr>
            </a:lvl1pPr>
            <a:lvl2pPr marL="457200" indent="0">
              <a:buNone/>
              <a:defRPr sz="1400">
                <a:latin typeface="Sanchez" charset="0"/>
                <a:ea typeface="Sanchez" charset="0"/>
                <a:cs typeface="Sanchez" charset="0"/>
              </a:defRPr>
            </a:lvl2pPr>
            <a:lvl3pPr marL="914400" indent="0">
              <a:buNone/>
              <a:defRPr sz="1400">
                <a:latin typeface="Sanchez" charset="0"/>
                <a:ea typeface="Sanchez" charset="0"/>
                <a:cs typeface="Sanchez" charset="0"/>
              </a:defRPr>
            </a:lvl3pPr>
            <a:lvl4pPr marL="1371600" indent="0">
              <a:buNone/>
              <a:defRPr sz="1400">
                <a:latin typeface="Sanchez" charset="0"/>
                <a:ea typeface="Sanchez" charset="0"/>
                <a:cs typeface="Sanchez" charset="0"/>
              </a:defRPr>
            </a:lvl4pPr>
            <a:lvl5pPr marL="1828800" indent="0">
              <a:buNone/>
              <a:defRPr sz="1400">
                <a:latin typeface="Sanchez" charset="0"/>
                <a:ea typeface="Sanchez" charset="0"/>
                <a:cs typeface="Sanchez" charset="0"/>
              </a:defRPr>
            </a:lvl5pPr>
          </a:lstStyle>
          <a:p>
            <a:pPr lvl="0"/>
            <a:r>
              <a:rPr lang="en-US" dirty="0" err="1"/>
              <a:t>bristol.ac.uk</a:t>
            </a:r>
            <a:r>
              <a:rPr lang="en-US" dirty="0"/>
              <a:t>/enter URL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69340" y="4731545"/>
            <a:ext cx="405319" cy="273844"/>
          </a:xfrm>
          <a:prstGeom prst="rect">
            <a:avLst/>
          </a:prstGeom>
        </p:spPr>
        <p:txBody>
          <a:bodyPr vert="horz" lIns="91440" tIns="45720" rIns="91440" bIns="45720" rtlCol="0" anchor="ctr"/>
          <a:lstStyle>
            <a:lvl1pPr algn="r">
              <a:defRPr sz="1200" b="1" i="0">
                <a:solidFill>
                  <a:schemeClr val="tx1"/>
                </a:solidFill>
                <a:latin typeface="Arial" charset="0"/>
                <a:ea typeface="Arial" charset="0"/>
                <a:cs typeface="Arial" charset="0"/>
              </a:defRPr>
            </a:lvl1pPr>
          </a:lstStyle>
          <a:p>
            <a:fld id="{29E21FE0-9120-7644-A8C9-4A38DD74D2D7}" type="slidenum">
              <a:rPr lang="en-US" smtClean="0"/>
              <a:pPr/>
              <a:t>‹#›</a:t>
            </a:fld>
            <a:endParaRPr lang="en-US" dirty="0"/>
          </a:p>
        </p:txBody>
      </p:sp>
    </p:spTree>
    <p:extLst>
      <p:ext uri="{BB962C8B-B14F-4D97-AF65-F5344CB8AC3E}">
        <p14:creationId xmlns:p14="http://schemas.microsoft.com/office/powerpoint/2010/main" val="121710738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0E1E-23A3-1D45-B3FD-A0BB8EC4B1B7}"/>
              </a:ext>
            </a:extLst>
          </p:cNvPr>
          <p:cNvSpPr>
            <a:spLocks noGrp="1"/>
          </p:cNvSpPr>
          <p:nvPr>
            <p:ph type="ctrTitle"/>
          </p:nvPr>
        </p:nvSpPr>
        <p:spPr/>
        <p:txBody>
          <a:bodyPr/>
          <a:lstStyle/>
          <a:p>
            <a:r>
              <a:rPr lang="en-US" dirty="0"/>
              <a:t>Writing your research proposal</a:t>
            </a:r>
          </a:p>
        </p:txBody>
      </p:sp>
      <p:sp>
        <p:nvSpPr>
          <p:cNvPr id="3" name="Subtitle 2">
            <a:extLst>
              <a:ext uri="{FF2B5EF4-FFF2-40B4-BE49-F238E27FC236}">
                <a16:creationId xmlns:a16="http://schemas.microsoft.com/office/drawing/2014/main" id="{09A52F9E-3D1A-0146-A921-A6B7C6FC50E6}"/>
              </a:ext>
            </a:extLst>
          </p:cNvPr>
          <p:cNvSpPr>
            <a:spLocks noGrp="1"/>
          </p:cNvSpPr>
          <p:nvPr>
            <p:ph type="subTitle" idx="1"/>
          </p:nvPr>
        </p:nvSpPr>
        <p:spPr>
          <a:xfrm>
            <a:off x="232545" y="2700338"/>
            <a:ext cx="6829082" cy="1314450"/>
          </a:xfrm>
        </p:spPr>
        <p:txBody>
          <a:bodyPr>
            <a:normAutofit fontScale="92500" lnSpcReduction="10000"/>
          </a:bodyPr>
          <a:lstStyle/>
          <a:p>
            <a:endParaRPr lang="en-US" dirty="0"/>
          </a:p>
          <a:p>
            <a:r>
              <a:rPr lang="en-US" dirty="0"/>
              <a:t>Part 1: The task</a:t>
            </a:r>
          </a:p>
          <a:p>
            <a:endParaRPr lang="en-US" dirty="0"/>
          </a:p>
          <a:p>
            <a:r>
              <a:rPr lang="en-US" dirty="0"/>
              <a:t>(Start slideshow to hear the audio for </a:t>
            </a:r>
            <a:r>
              <a:rPr lang="en-US"/>
              <a:t>this presentation)</a:t>
            </a:r>
            <a:endParaRPr lang="en-US" dirty="0"/>
          </a:p>
        </p:txBody>
      </p:sp>
      <p:sp>
        <p:nvSpPr>
          <p:cNvPr id="4" name="Text Placeholder 3">
            <a:extLst>
              <a:ext uri="{FF2B5EF4-FFF2-40B4-BE49-F238E27FC236}">
                <a16:creationId xmlns:a16="http://schemas.microsoft.com/office/drawing/2014/main" id="{6C274817-B2DD-DD46-9925-8B01FDF6A18B}"/>
              </a:ext>
            </a:extLst>
          </p:cNvPr>
          <p:cNvSpPr>
            <a:spLocks noGrp="1"/>
          </p:cNvSpPr>
          <p:nvPr>
            <p:ph type="body" sz="quarter" idx="12"/>
          </p:nvPr>
        </p:nvSpPr>
        <p:spPr/>
        <p:txBody>
          <a:bodyPr/>
          <a:lstStyle/>
          <a:p>
            <a:endParaRPr lang="en-US"/>
          </a:p>
        </p:txBody>
      </p:sp>
      <p:pic>
        <p:nvPicPr>
          <p:cNvPr id="6" name="Audio 5">
            <a:hlinkClick r:id="" action="ppaction://media"/>
            <a:extLst>
              <a:ext uri="{FF2B5EF4-FFF2-40B4-BE49-F238E27FC236}">
                <a16:creationId xmlns:a16="http://schemas.microsoft.com/office/drawing/2014/main" id="{ED8B5263-B8BF-41C4-AB5B-A564211E87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517559531"/>
      </p:ext>
    </p:extLst>
  </p:cSld>
  <p:clrMapOvr>
    <a:masterClrMapping/>
  </p:clrMapOvr>
  <mc:AlternateContent xmlns:mc="http://schemas.openxmlformats.org/markup-compatibility/2006" xmlns:p14="http://schemas.microsoft.com/office/powerpoint/2010/main">
    <mc:Choice Requires="p14">
      <p:transition spd="slow" p14:dur="2000" advTm="27023"/>
    </mc:Choice>
    <mc:Fallback xmlns="">
      <p:transition spd="slow" advTm="27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0E6D51C-0A99-4410-B2F6-F191C28FE509}"/>
              </a:ext>
            </a:extLst>
          </p:cNvPr>
          <p:cNvSpPr>
            <a:spLocks noGrp="1"/>
          </p:cNvSpPr>
          <p:nvPr>
            <p:ph type="body" sz="quarter" idx="11"/>
          </p:nvPr>
        </p:nvSpPr>
        <p:spPr/>
        <p:txBody>
          <a:bodyPr/>
          <a:lstStyle/>
          <a:p>
            <a:r>
              <a:rPr lang="en-GB" dirty="0"/>
              <a:t>Sample 1 (distinction)</a:t>
            </a:r>
          </a:p>
        </p:txBody>
      </p:sp>
      <p:sp>
        <p:nvSpPr>
          <p:cNvPr id="7" name="Text Placeholder 6">
            <a:extLst>
              <a:ext uri="{FF2B5EF4-FFF2-40B4-BE49-F238E27FC236}">
                <a16:creationId xmlns:a16="http://schemas.microsoft.com/office/drawing/2014/main" id="{09138957-1135-49D7-889F-B8DADDAA0A0A}"/>
              </a:ext>
            </a:extLst>
          </p:cNvPr>
          <p:cNvSpPr>
            <a:spLocks noGrp="1"/>
          </p:cNvSpPr>
          <p:nvPr>
            <p:ph type="body" sz="quarter" idx="12"/>
          </p:nvPr>
        </p:nvSpPr>
        <p:spPr/>
        <p:txBody>
          <a:bodyPr/>
          <a:lstStyle/>
          <a:p>
            <a:r>
              <a:rPr lang="en-GB" sz="1400" dirty="0"/>
              <a:t>The project is beautifully written with a </a:t>
            </a:r>
            <a:r>
              <a:rPr lang="en-GB" sz="1400" dirty="0">
                <a:solidFill>
                  <a:schemeClr val="accent3"/>
                </a:solidFill>
              </a:rPr>
              <a:t>clear motivation</a:t>
            </a:r>
            <a:r>
              <a:rPr lang="en-GB" sz="1400" dirty="0"/>
              <a:t>, a thorough related work and a </a:t>
            </a:r>
            <a:r>
              <a:rPr lang="en-GB" sz="1400" dirty="0">
                <a:solidFill>
                  <a:schemeClr val="accent3"/>
                </a:solidFill>
              </a:rPr>
              <a:t>clear plan of actions and deliverables</a:t>
            </a:r>
            <a:r>
              <a:rPr lang="en-GB" sz="1400" dirty="0"/>
              <a:t>. The project is </a:t>
            </a:r>
            <a:r>
              <a:rPr lang="en-GB" sz="1400" dirty="0">
                <a:solidFill>
                  <a:schemeClr val="accent3"/>
                </a:solidFill>
              </a:rPr>
              <a:t>well placed in the literature</a:t>
            </a:r>
            <a:r>
              <a:rPr lang="en-GB" sz="1400" dirty="0"/>
              <a:t>. This would be a great candidate to send to a peer reviewed conference. Well done!</a:t>
            </a:r>
          </a:p>
          <a:p>
            <a:endParaRPr lang="en-GB" sz="1400" dirty="0"/>
          </a:p>
          <a:p>
            <a:endParaRPr lang="en-GB" sz="1400" dirty="0"/>
          </a:p>
        </p:txBody>
      </p:sp>
      <p:sp>
        <p:nvSpPr>
          <p:cNvPr id="8" name="Text Placeholder 7">
            <a:extLst>
              <a:ext uri="{FF2B5EF4-FFF2-40B4-BE49-F238E27FC236}">
                <a16:creationId xmlns:a16="http://schemas.microsoft.com/office/drawing/2014/main" id="{5536A2CD-89E4-4A91-BF32-995A8BAD1EA5}"/>
              </a:ext>
            </a:extLst>
          </p:cNvPr>
          <p:cNvSpPr>
            <a:spLocks noGrp="1"/>
          </p:cNvSpPr>
          <p:nvPr>
            <p:ph type="body" sz="quarter" idx="13"/>
          </p:nvPr>
        </p:nvSpPr>
        <p:spPr/>
        <p:txBody>
          <a:bodyPr/>
          <a:lstStyle/>
          <a:p>
            <a:endParaRPr lang="en-GB"/>
          </a:p>
        </p:txBody>
      </p:sp>
      <p:pic>
        <p:nvPicPr>
          <p:cNvPr id="2" name="Audio 1">
            <a:hlinkClick r:id="" action="ppaction://media"/>
            <a:extLst>
              <a:ext uri="{FF2B5EF4-FFF2-40B4-BE49-F238E27FC236}">
                <a16:creationId xmlns:a16="http://schemas.microsoft.com/office/drawing/2014/main" id="{A69BFD0E-CC9A-49E8-A80E-86274B55AF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683958194"/>
      </p:ext>
    </p:extLst>
  </p:cSld>
  <p:clrMapOvr>
    <a:masterClrMapping/>
  </p:clrMapOvr>
  <mc:AlternateContent xmlns:mc="http://schemas.openxmlformats.org/markup-compatibility/2006" xmlns:p14="http://schemas.microsoft.com/office/powerpoint/2010/main">
    <mc:Choice Requires="p14">
      <p:transition spd="slow" p14:dur="2000" advTm="37701"/>
    </mc:Choice>
    <mc:Fallback xmlns="">
      <p:transition spd="slow" advTm="37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45BA4B-3FBC-40CC-95A7-1813A58E8291}"/>
              </a:ext>
            </a:extLst>
          </p:cNvPr>
          <p:cNvSpPr>
            <a:spLocks noGrp="1"/>
          </p:cNvSpPr>
          <p:nvPr>
            <p:ph type="body" sz="quarter" idx="12"/>
          </p:nvPr>
        </p:nvSpPr>
        <p:spPr>
          <a:xfrm>
            <a:off x="-384202" y="31186"/>
            <a:ext cx="9528202" cy="3329168"/>
          </a:xfrm>
        </p:spPr>
        <p:txBody>
          <a:bodyPr/>
          <a:lstStyle/>
          <a:p>
            <a:r>
              <a:rPr lang="en-GB" sz="900" dirty="0"/>
              <a:t>Parkinson’s is ………………..., with an estimated prevalence ………………………. [2]. It is characterised by …………….. Non-motor symptoms include ………………..[2]. Parkinson’s disease, alongside …………….., have recently become </a:t>
            </a:r>
            <a:r>
              <a:rPr lang="en-GB" sz="900" dirty="0">
                <a:solidFill>
                  <a:srgbClr val="FF0000"/>
                </a:solidFill>
              </a:rPr>
              <a:t>the focus of newly developed VR experiences [</a:t>
            </a:r>
            <a:r>
              <a:rPr lang="en-GB" sz="900" dirty="0"/>
              <a:t>3–5] either as part of treatment, training and education, or for spreading awareness. </a:t>
            </a:r>
          </a:p>
          <a:p>
            <a:r>
              <a:rPr lang="en-GB" sz="900" dirty="0"/>
              <a:t> </a:t>
            </a:r>
          </a:p>
          <a:p>
            <a:r>
              <a:rPr lang="en-GB" sz="900" dirty="0">
                <a:solidFill>
                  <a:srgbClr val="FF0000"/>
                </a:solidFill>
              </a:rPr>
              <a:t>As VR technology has developed, it has been increasingly explored as a tool for eliciting empathy. </a:t>
            </a:r>
            <a:r>
              <a:rPr lang="en-GB" sz="900" dirty="0"/>
              <a:t>This motivation is supported by …………….., which reported that ……………………[6]. A large-scale study also supports ……………..[7]. Simulation of </a:t>
            </a:r>
            <a:r>
              <a:rPr lang="en-GB" sz="900" dirty="0">
                <a:solidFill>
                  <a:srgbClr val="FF0000"/>
                </a:solidFill>
              </a:rPr>
              <a:t>disability has also been investigated </a:t>
            </a:r>
            <a:r>
              <a:rPr lang="en-GB" sz="900" dirty="0"/>
              <a:t>as a tool for e…………… [8], whilst wearable simulation devices have also ………….. [9]. </a:t>
            </a:r>
            <a:r>
              <a:rPr lang="en-GB" sz="900" dirty="0">
                <a:solidFill>
                  <a:srgbClr val="FF0000"/>
                </a:solidFill>
              </a:rPr>
              <a:t>There are ethical concerns associated with using simulations</a:t>
            </a:r>
            <a:r>
              <a:rPr lang="en-GB" sz="900" dirty="0"/>
              <a:t>………such as………… [10], or inaccurate representation [11]. For use in VR, this project aims to incorporate …………………………. to improve ……………….., such as showing examples of …………………. to overcome ………………………….. [11]. </a:t>
            </a:r>
          </a:p>
          <a:p>
            <a:r>
              <a:rPr lang="en-GB" sz="900" dirty="0"/>
              <a:t> </a:t>
            </a:r>
          </a:p>
          <a:p>
            <a:r>
              <a:rPr lang="en-GB" sz="900" dirty="0"/>
              <a:t>Haptic technology has also seen developments over the years, particularly ………………………….[12]. Recent research suggests……..</a:t>
            </a:r>
          </a:p>
          <a:p>
            <a:r>
              <a:rPr lang="en-GB" sz="900" dirty="0"/>
              <a:t> </a:t>
            </a:r>
          </a:p>
          <a:p>
            <a:r>
              <a:rPr lang="en-GB" sz="900" dirty="0">
                <a:solidFill>
                  <a:srgbClr val="FF0000"/>
                </a:solidFill>
              </a:rPr>
              <a:t>Alongside its capabilities as a tool for empathy, </a:t>
            </a:r>
            <a:r>
              <a:rPr lang="en-GB" sz="900" dirty="0"/>
              <a:t>VR has also been explored for use in training and education. These experiences can be described as ‘Serious Games’ where gameplay elements are introduced as a means of improving the capability for learning during educative sessions [16]. These Serious Games ……….  </a:t>
            </a:r>
          </a:p>
          <a:p>
            <a:r>
              <a:rPr lang="en-GB" sz="900" dirty="0"/>
              <a:t> </a:t>
            </a:r>
          </a:p>
          <a:p>
            <a:r>
              <a:rPr lang="en-GB" sz="900" dirty="0"/>
              <a:t>This project proposes a pilot study where ………………………, </a:t>
            </a:r>
            <a:r>
              <a:rPr lang="en-GB" sz="900" dirty="0">
                <a:solidFill>
                  <a:srgbClr val="FF0000"/>
                </a:solidFill>
              </a:rPr>
              <a:t>providing insight into </a:t>
            </a:r>
            <a:r>
              <a:rPr lang="en-GB" sz="900" dirty="0"/>
              <a:t>the potential relationship between ……………………………. and …………………in an interactive ……………….. simulation. Our research output </a:t>
            </a:r>
            <a:r>
              <a:rPr lang="en-GB" sz="900" dirty="0">
                <a:solidFill>
                  <a:srgbClr val="FF0000"/>
                </a:solidFill>
              </a:rPr>
              <a:t>can inform future decisions </a:t>
            </a:r>
            <a:r>
              <a:rPr lang="en-GB" sz="900" dirty="0"/>
              <a:t>made by developers considering …………………………… as tool for the production of …………………….. </a:t>
            </a:r>
            <a:r>
              <a:rPr lang="en-GB" sz="900" dirty="0">
                <a:solidFill>
                  <a:srgbClr val="FF0000"/>
                </a:solidFill>
              </a:rPr>
              <a:t>In particular, for those interested in </a:t>
            </a:r>
            <a:r>
              <a:rPr lang="en-GB" sz="900" dirty="0"/>
              <a:t>………………………, the benefits observed for user experience can be balanced against the …………………….  </a:t>
            </a:r>
          </a:p>
          <a:p>
            <a:r>
              <a:rPr lang="en-GB" sz="900" dirty="0"/>
              <a:t> </a:t>
            </a:r>
          </a:p>
          <a:p>
            <a:r>
              <a:rPr lang="en-GB" sz="900" dirty="0"/>
              <a:t>The term ‘Exergaming’ has been used to describe ………………………... These are now being investigated for …………………….. [3]. One study has focused on…………. [3].A recent study into …………………… suggests that …………. could help to ……………… and inform ………….. [9].  </a:t>
            </a:r>
          </a:p>
          <a:p>
            <a:r>
              <a:rPr lang="en-GB" sz="900" dirty="0"/>
              <a:t> </a:t>
            </a:r>
          </a:p>
          <a:p>
            <a:r>
              <a:rPr lang="en-GB" sz="900" dirty="0">
                <a:solidFill>
                  <a:srgbClr val="FF0000"/>
                </a:solidFill>
              </a:rPr>
              <a:t>In the previously mentioned study</a:t>
            </a:r>
            <a:r>
              <a:rPr lang="en-GB" sz="900" dirty="0"/>
              <a:t> investigating……………….[3], interviews with participants revealed that ………………… [3]. Previously, disability simulations ………………… [8]. </a:t>
            </a:r>
            <a:r>
              <a:rPr lang="en-GB" sz="900" dirty="0">
                <a:solidFill>
                  <a:srgbClr val="FF0000"/>
                </a:solidFill>
              </a:rPr>
              <a:t>Considering these findings</a:t>
            </a:r>
            <a:r>
              <a:rPr lang="en-GB" sz="900" dirty="0"/>
              <a:t>, the development of an interactive VR experience that mirrors elements of the condition could provide …….…………………….</a:t>
            </a:r>
          </a:p>
          <a:p>
            <a:r>
              <a:rPr lang="en-GB" sz="900" dirty="0"/>
              <a:t> </a:t>
            </a:r>
          </a:p>
          <a:p>
            <a:r>
              <a:rPr lang="en-GB" sz="900" dirty="0"/>
              <a:t>This research proposal outlines the development of ………………….</a:t>
            </a:r>
            <a:r>
              <a:rPr lang="en-GB" sz="900" dirty="0">
                <a:solidFill>
                  <a:srgbClr val="FF0000"/>
                </a:solidFill>
              </a:rPr>
              <a:t>which will deliver an interactive experience</a:t>
            </a:r>
            <a:r>
              <a:rPr lang="en-GB" sz="900" dirty="0"/>
              <a:t>, using haptics to simulate ……………………. The main aim of our research </a:t>
            </a:r>
            <a:r>
              <a:rPr lang="en-GB" sz="900" dirty="0">
                <a:solidFill>
                  <a:srgbClr val="FF0000"/>
                </a:solidFill>
              </a:rPr>
              <a:t>is to explore whether the integration of </a:t>
            </a:r>
            <a:r>
              <a:rPr lang="en-GB" sz="900" dirty="0"/>
              <a:t>…………. will result in increased ……………., greater ………………. and improved …………………, </a:t>
            </a:r>
            <a:r>
              <a:rPr lang="en-GB" sz="900" dirty="0">
                <a:solidFill>
                  <a:srgbClr val="FF0000"/>
                </a:solidFill>
              </a:rPr>
              <a:t>in comparison to </a:t>
            </a:r>
            <a:r>
              <a:rPr lang="en-GB" sz="900" dirty="0"/>
              <a:t>……….. </a:t>
            </a:r>
            <a:r>
              <a:rPr lang="en-GB" sz="900" dirty="0">
                <a:solidFill>
                  <a:srgbClr val="FF0000"/>
                </a:solidFill>
              </a:rPr>
              <a:t>The target demographic for our developed product </a:t>
            </a:r>
            <a:r>
              <a:rPr lang="en-GB" sz="900" dirty="0"/>
              <a:t>will be ………….. </a:t>
            </a:r>
            <a:r>
              <a:rPr lang="en-GB" sz="900" dirty="0">
                <a:solidFill>
                  <a:srgbClr val="FF0000"/>
                </a:solidFill>
              </a:rPr>
              <a:t>We aim to provide </a:t>
            </a:r>
            <a:r>
              <a:rPr lang="en-GB" sz="900" dirty="0"/>
              <a:t>……………… which elicits ……….. in users and provides an effective medium for ……………………….. </a:t>
            </a:r>
          </a:p>
          <a:p>
            <a:r>
              <a:rPr lang="en-GB" sz="900" dirty="0"/>
              <a:t> </a:t>
            </a:r>
          </a:p>
          <a:p>
            <a:r>
              <a:rPr lang="en-GB" sz="900" dirty="0"/>
              <a:t>As it is a symptomatically heterogeneous disease, people with Parkinson’s …………. [2]. Consequently, </a:t>
            </a:r>
            <a:r>
              <a:rPr lang="en-GB" sz="900" dirty="0">
                <a:solidFill>
                  <a:srgbClr val="FF0000"/>
                </a:solidFill>
              </a:rPr>
              <a:t>the proposed VR system would not accurately represent the exact experience of a single person with the condition</a:t>
            </a:r>
            <a:r>
              <a:rPr lang="en-GB" sz="900" dirty="0"/>
              <a:t>. </a:t>
            </a:r>
            <a:r>
              <a:rPr lang="en-GB" sz="900" dirty="0">
                <a:solidFill>
                  <a:srgbClr val="FF0000"/>
                </a:solidFill>
              </a:rPr>
              <a:t>However, the design and development of the experience will be informed by </a:t>
            </a:r>
            <a:r>
              <a:rPr lang="en-GB" sz="900" dirty="0"/>
              <a:t>…………... These will discuss common symptoms, the more pertinent issues, and how these might be integrated into VR in order to build a more universal representation.</a:t>
            </a:r>
          </a:p>
          <a:p>
            <a:endParaRPr lang="en-GB" sz="800" dirty="0"/>
          </a:p>
        </p:txBody>
      </p:sp>
      <p:pic>
        <p:nvPicPr>
          <p:cNvPr id="5" name="Audio 4">
            <a:hlinkClick r:id="" action="ppaction://media"/>
            <a:extLst>
              <a:ext uri="{FF2B5EF4-FFF2-40B4-BE49-F238E27FC236}">
                <a16:creationId xmlns:a16="http://schemas.microsoft.com/office/drawing/2014/main" id="{A4DB97CB-D620-4768-A473-87C1AA721D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158027718"/>
      </p:ext>
    </p:extLst>
  </p:cSld>
  <p:clrMapOvr>
    <a:masterClrMapping/>
  </p:clrMapOvr>
  <mc:AlternateContent xmlns:mc="http://schemas.openxmlformats.org/markup-compatibility/2006" xmlns:p14="http://schemas.microsoft.com/office/powerpoint/2010/main">
    <mc:Choice Requires="p14">
      <p:transition spd="slow" p14:dur="2000" advTm="339562"/>
    </mc:Choice>
    <mc:Fallback xmlns="">
      <p:transition spd="slow" advTm="339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EF4A9E-868C-46A4-B2FE-03E90006765C}"/>
              </a:ext>
            </a:extLst>
          </p:cNvPr>
          <p:cNvSpPr>
            <a:spLocks noGrp="1"/>
          </p:cNvSpPr>
          <p:nvPr>
            <p:ph type="body" sz="quarter" idx="11"/>
          </p:nvPr>
        </p:nvSpPr>
        <p:spPr/>
        <p:txBody>
          <a:bodyPr/>
          <a:lstStyle/>
          <a:p>
            <a:endParaRPr lang="en-GB"/>
          </a:p>
        </p:txBody>
      </p:sp>
      <p:sp>
        <p:nvSpPr>
          <p:cNvPr id="3" name="Text Placeholder 2">
            <a:extLst>
              <a:ext uri="{FF2B5EF4-FFF2-40B4-BE49-F238E27FC236}">
                <a16:creationId xmlns:a16="http://schemas.microsoft.com/office/drawing/2014/main" id="{B531A278-7007-4C61-B50C-D5C1269C5C44}"/>
              </a:ext>
            </a:extLst>
          </p:cNvPr>
          <p:cNvSpPr>
            <a:spLocks noGrp="1"/>
          </p:cNvSpPr>
          <p:nvPr>
            <p:ph type="body" sz="quarter" idx="12"/>
          </p:nvPr>
        </p:nvSpPr>
        <p:spPr/>
        <p:txBody>
          <a:bodyPr/>
          <a:lstStyle/>
          <a:p>
            <a:r>
              <a:rPr lang="en-GB" sz="1400" dirty="0"/>
              <a:t>There is a </a:t>
            </a:r>
            <a:r>
              <a:rPr lang="en-GB" sz="1400" dirty="0">
                <a:solidFill>
                  <a:schemeClr val="accent3"/>
                </a:solidFill>
              </a:rPr>
              <a:t>very well thought plan </a:t>
            </a:r>
            <a:r>
              <a:rPr lang="en-GB" sz="1400" dirty="0"/>
              <a:t>with 7 steps to lead to the conclusion of the project. All the steps are well descried and make sense altogether.</a:t>
            </a:r>
          </a:p>
        </p:txBody>
      </p:sp>
      <p:sp>
        <p:nvSpPr>
          <p:cNvPr id="4" name="Text Placeholder 3">
            <a:extLst>
              <a:ext uri="{FF2B5EF4-FFF2-40B4-BE49-F238E27FC236}">
                <a16:creationId xmlns:a16="http://schemas.microsoft.com/office/drawing/2014/main" id="{BAF35989-93A0-461E-8D1F-67E243A42034}"/>
              </a:ext>
            </a:extLst>
          </p:cNvPr>
          <p:cNvSpPr>
            <a:spLocks noGrp="1"/>
          </p:cNvSpPr>
          <p:nvPr>
            <p:ph type="body" sz="quarter" idx="13"/>
          </p:nvPr>
        </p:nvSpPr>
        <p:spPr/>
        <p:txBody>
          <a:bodyPr/>
          <a:lstStyle/>
          <a:p>
            <a:endParaRPr lang="en-GB"/>
          </a:p>
        </p:txBody>
      </p:sp>
      <p:pic>
        <p:nvPicPr>
          <p:cNvPr id="5" name="Audio 4">
            <a:hlinkClick r:id="" action="ppaction://media"/>
            <a:extLst>
              <a:ext uri="{FF2B5EF4-FFF2-40B4-BE49-F238E27FC236}">
                <a16:creationId xmlns:a16="http://schemas.microsoft.com/office/drawing/2014/main" id="{A0746949-A26A-4EFE-B81A-33DC1FC1F7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499895901"/>
      </p:ext>
    </p:extLst>
  </p:cSld>
  <p:clrMapOvr>
    <a:masterClrMapping/>
  </p:clrMapOvr>
  <mc:AlternateContent xmlns:mc="http://schemas.openxmlformats.org/markup-compatibility/2006" xmlns:p14="http://schemas.microsoft.com/office/powerpoint/2010/main">
    <mc:Choice Requires="p14">
      <p:transition spd="slow" p14:dur="2000" advTm="19234"/>
    </mc:Choice>
    <mc:Fallback xmlns="">
      <p:transition spd="slow" advTm="19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45BA4B-3FBC-40CC-95A7-1813A58E8291}"/>
              </a:ext>
            </a:extLst>
          </p:cNvPr>
          <p:cNvSpPr>
            <a:spLocks noGrp="1"/>
          </p:cNvSpPr>
          <p:nvPr>
            <p:ph type="body" sz="quarter" idx="12"/>
          </p:nvPr>
        </p:nvSpPr>
        <p:spPr>
          <a:xfrm>
            <a:off x="-384202" y="31186"/>
            <a:ext cx="9528202" cy="3329168"/>
          </a:xfrm>
        </p:spPr>
        <p:txBody>
          <a:bodyPr/>
          <a:lstStyle/>
          <a:p>
            <a:r>
              <a:rPr lang="en-GB" sz="900" dirty="0"/>
              <a:t>PROPOSED APPROACH  </a:t>
            </a:r>
          </a:p>
          <a:p>
            <a:r>
              <a:rPr lang="en-GB" sz="900" dirty="0"/>
              <a:t>Research Questions </a:t>
            </a:r>
          </a:p>
          <a:p>
            <a:r>
              <a:rPr lang="en-GB" sz="900" dirty="0"/>
              <a:t>Can ……………….?  Does ……………..?  Will …………..? </a:t>
            </a:r>
          </a:p>
          <a:p>
            <a:endParaRPr lang="en-GB" sz="900" dirty="0"/>
          </a:p>
          <a:p>
            <a:r>
              <a:rPr lang="en-GB" sz="900" dirty="0"/>
              <a:t>Design and Development </a:t>
            </a:r>
          </a:p>
          <a:p>
            <a:r>
              <a:rPr lang="en-GB" sz="900" dirty="0"/>
              <a:t>Development will </a:t>
            </a:r>
            <a:r>
              <a:rPr lang="en-GB" sz="900" dirty="0">
                <a:solidFill>
                  <a:srgbClr val="FF0000"/>
                </a:solidFill>
              </a:rPr>
              <a:t>be based on </a:t>
            </a:r>
            <a:r>
              <a:rPr lang="en-GB" sz="900" dirty="0"/>
              <a:t>…………………</a:t>
            </a:r>
            <a:r>
              <a:rPr lang="en-GB" sz="900" dirty="0">
                <a:solidFill>
                  <a:srgbClr val="FF0000"/>
                </a:solidFill>
              </a:rPr>
              <a:t>that will involve working on </a:t>
            </a:r>
            <a:r>
              <a:rPr lang="en-GB" sz="900" dirty="0"/>
              <a:t>……………….. </a:t>
            </a:r>
            <a:r>
              <a:rPr lang="en-GB" sz="900" dirty="0">
                <a:solidFill>
                  <a:srgbClr val="FF0000"/>
                </a:solidFill>
              </a:rPr>
              <a:t>(See Gant Chart). </a:t>
            </a:r>
            <a:r>
              <a:rPr lang="en-GB" sz="900" dirty="0"/>
              <a:t>Initial designs will be …………….. </a:t>
            </a:r>
            <a:r>
              <a:rPr lang="en-GB" sz="900" dirty="0">
                <a:solidFill>
                  <a:srgbClr val="FF0000"/>
                </a:solidFill>
              </a:rPr>
              <a:t>organised with </a:t>
            </a:r>
            <a:r>
              <a:rPr lang="en-GB" sz="900" dirty="0"/>
              <a:t>…………, </a:t>
            </a:r>
            <a:r>
              <a:rPr lang="en-GB" sz="900" dirty="0">
                <a:solidFill>
                  <a:srgbClr val="FF0000"/>
                </a:solidFill>
              </a:rPr>
              <a:t>then followed by </a:t>
            </a:r>
            <a:r>
              <a:rPr lang="en-GB" sz="900" dirty="0"/>
              <a:t>……………… (See Fig 1). </a:t>
            </a:r>
          </a:p>
          <a:p>
            <a:endParaRPr lang="en-GB" sz="900" dirty="0"/>
          </a:p>
          <a:p>
            <a:r>
              <a:rPr lang="en-GB" sz="900" dirty="0"/>
              <a:t>Software and Hardware </a:t>
            </a:r>
          </a:p>
          <a:p>
            <a:r>
              <a:rPr lang="en-GB" sz="900" dirty="0"/>
              <a:t>……………. will be the …………….. chosen, </a:t>
            </a:r>
            <a:r>
              <a:rPr lang="en-GB" sz="900" dirty="0">
                <a:solidFill>
                  <a:srgbClr val="FF0000"/>
                </a:solidFill>
              </a:rPr>
              <a:t>due to </a:t>
            </a:r>
            <a:r>
              <a:rPr lang="en-GB" sz="900" dirty="0"/>
              <a:t>……………………. The latest version of ……….. will be chosen as ……………….., </a:t>
            </a:r>
            <a:r>
              <a:rPr lang="en-GB" sz="900" dirty="0">
                <a:solidFill>
                  <a:srgbClr val="FF0000"/>
                </a:solidFill>
              </a:rPr>
              <a:t>as it allows </a:t>
            </a:r>
            <a:r>
              <a:rPr lang="en-GB" sz="900" dirty="0"/>
              <a:t>………………, which is </a:t>
            </a:r>
            <a:r>
              <a:rPr lang="en-GB" sz="900" dirty="0">
                <a:solidFill>
                  <a:srgbClr val="FF0000"/>
                </a:solidFill>
              </a:rPr>
              <a:t>compatible with </a:t>
            </a:r>
            <a:r>
              <a:rPr lang="en-GB" sz="900" dirty="0"/>
              <a:t>………….. [1]. An interactive experience will be produced in ………, </a:t>
            </a:r>
            <a:r>
              <a:rPr lang="en-GB" sz="900" dirty="0">
                <a:solidFill>
                  <a:srgbClr val="FF0000"/>
                </a:solidFill>
              </a:rPr>
              <a:t>some training is expected to be provided during </a:t>
            </a:r>
            <a:r>
              <a:rPr lang="en-GB" sz="900" dirty="0"/>
              <a:t>………………….</a:t>
            </a:r>
          </a:p>
          <a:p>
            <a:r>
              <a:rPr lang="en-GB" sz="900" dirty="0"/>
              <a:t>…………… </a:t>
            </a:r>
            <a:r>
              <a:rPr lang="en-GB" sz="900" dirty="0">
                <a:solidFill>
                  <a:srgbClr val="FF0000"/>
                </a:solidFill>
              </a:rPr>
              <a:t>will be available for use as </a:t>
            </a:r>
            <a:r>
              <a:rPr lang="en-GB" sz="900" dirty="0"/>
              <a:t>a ………. </a:t>
            </a:r>
            <a:r>
              <a:rPr lang="en-GB" sz="900" dirty="0">
                <a:solidFill>
                  <a:srgbClr val="FF0000"/>
                </a:solidFill>
              </a:rPr>
              <a:t>Materials will also be provided by </a:t>
            </a:r>
            <a:r>
              <a:rPr lang="en-GB" sz="900" dirty="0"/>
              <a:t>the University of Bristol Faculty of Engineering. ………….. will be able to offer support incorporating ……………. The Merchant Ventures Building ‘Hackspace’ workshop will be available for engineering purposes. The design of ……………………. </a:t>
            </a:r>
            <a:r>
              <a:rPr lang="en-GB" sz="900" dirty="0">
                <a:solidFill>
                  <a:srgbClr val="FF0000"/>
                </a:solidFill>
              </a:rPr>
              <a:t>can be informed </a:t>
            </a:r>
            <a:r>
              <a:rPr lang="en-GB" sz="900" dirty="0"/>
              <a:t>by existing devices that are built for a similar purpose, for example ………………… [29]. </a:t>
            </a:r>
          </a:p>
          <a:p>
            <a:endParaRPr lang="en-GB" sz="900" dirty="0"/>
          </a:p>
          <a:p>
            <a:r>
              <a:rPr lang="en-GB" sz="900" dirty="0"/>
              <a:t>Evaluation </a:t>
            </a:r>
          </a:p>
          <a:p>
            <a:r>
              <a:rPr lang="en-GB" sz="900" dirty="0">
                <a:solidFill>
                  <a:srgbClr val="FF0000"/>
                </a:solidFill>
              </a:rPr>
              <a:t>The pilot prototype will be user tested in </a:t>
            </a:r>
            <a:r>
              <a:rPr lang="en-GB" sz="900" dirty="0"/>
              <a:t>………………………….(See Gant Chart). To test our hypothesis, we will perform quantitative and qualitative evaluation. …………… will </a:t>
            </a:r>
            <a:r>
              <a:rPr lang="en-GB" sz="900" dirty="0">
                <a:solidFill>
                  <a:srgbClr val="FF0000"/>
                </a:solidFill>
              </a:rPr>
              <a:t>be included to obtain qualitative reactions </a:t>
            </a:r>
            <a:r>
              <a:rPr lang="en-GB" sz="900" dirty="0"/>
              <a:t>………………., in terms of ……………. </a:t>
            </a:r>
            <a:r>
              <a:rPr lang="en-GB" sz="900" dirty="0">
                <a:solidFill>
                  <a:srgbClr val="FF0000"/>
                </a:solidFill>
              </a:rPr>
              <a:t>We also hope to engage </a:t>
            </a:r>
            <a:r>
              <a:rPr lang="en-GB" sz="900" dirty="0"/>
              <a:t>……………with the pilot prototype </a:t>
            </a:r>
            <a:r>
              <a:rPr lang="en-GB" sz="900" dirty="0">
                <a:solidFill>
                  <a:srgbClr val="FF0000"/>
                </a:solidFill>
              </a:rPr>
              <a:t>to gauge how effectively</a:t>
            </a:r>
            <a:r>
              <a:rPr lang="en-GB" sz="900" dirty="0"/>
              <a:t>…………………. </a:t>
            </a:r>
          </a:p>
          <a:p>
            <a:endParaRPr lang="en-GB" sz="900" dirty="0"/>
          </a:p>
          <a:p>
            <a:r>
              <a:rPr lang="en-GB" sz="900" dirty="0"/>
              <a:t>Measuring …………… </a:t>
            </a:r>
          </a:p>
          <a:p>
            <a:r>
              <a:rPr lang="en-GB" sz="900" dirty="0"/>
              <a:t>………………… adapted to use a seven-point Likert Scale, </a:t>
            </a:r>
            <a:r>
              <a:rPr lang="en-GB" sz="900" dirty="0">
                <a:solidFill>
                  <a:srgbClr val="FF0000"/>
                </a:solidFill>
              </a:rPr>
              <a:t>in order to be able to </a:t>
            </a:r>
            <a:r>
              <a:rPr lang="en-GB" sz="900" dirty="0"/>
              <a:t>quantify and compare ……………….. </a:t>
            </a:r>
            <a:r>
              <a:rPr lang="en-GB" sz="900" dirty="0">
                <a:solidFill>
                  <a:srgbClr val="FF0000"/>
                </a:solidFill>
              </a:rPr>
              <a:t>These questions will be modelled similarly to questions available</a:t>
            </a:r>
            <a:r>
              <a:rPr lang="en-GB" sz="900" dirty="0"/>
              <a:t> from previous studies …………………. [4], [28]. </a:t>
            </a:r>
          </a:p>
          <a:p>
            <a:r>
              <a:rPr lang="en-GB" sz="900" dirty="0"/>
              <a:t>Measuring …………….</a:t>
            </a:r>
          </a:p>
          <a:p>
            <a:r>
              <a:rPr lang="en-GB" sz="900" dirty="0"/>
              <a:t>…………………. for evaluating …………….. will also be provided, </a:t>
            </a:r>
            <a:r>
              <a:rPr lang="en-GB" sz="900" dirty="0">
                <a:solidFill>
                  <a:srgbClr val="FF0000"/>
                </a:solidFill>
              </a:rPr>
              <a:t>which will be based on </a:t>
            </a:r>
            <a:r>
              <a:rPr lang="en-GB" sz="900" dirty="0"/>
              <a:t>……………………..[33] </a:t>
            </a:r>
          </a:p>
          <a:p>
            <a:r>
              <a:rPr lang="en-GB" sz="900" dirty="0"/>
              <a:t>Measuring ………………. </a:t>
            </a:r>
          </a:p>
          <a:p>
            <a:r>
              <a:rPr lang="en-GB" sz="900" dirty="0"/>
              <a:t>Following ……………..,, a set of common scenarios and symptoms will be described during……………….. Participants be asked to ………………………… The number of ………………….. </a:t>
            </a:r>
            <a:r>
              <a:rPr lang="en-GB" sz="900" dirty="0">
                <a:solidFill>
                  <a:srgbClr val="FF0000"/>
                </a:solidFill>
              </a:rPr>
              <a:t>can be compared </a:t>
            </a:r>
            <a:r>
              <a:rPr lang="en-GB" sz="900" dirty="0"/>
              <a:t>…………….. </a:t>
            </a:r>
          </a:p>
          <a:p>
            <a:endParaRPr lang="en-GB" sz="900" dirty="0"/>
          </a:p>
          <a:p>
            <a:r>
              <a:rPr lang="en-GB" sz="900" dirty="0"/>
              <a:t>Limitations </a:t>
            </a:r>
          </a:p>
          <a:p>
            <a:r>
              <a:rPr lang="en-GB" sz="900" dirty="0"/>
              <a:t>……………. will only be able to reflect ………………., </a:t>
            </a:r>
            <a:r>
              <a:rPr lang="en-GB" sz="900" dirty="0">
                <a:solidFill>
                  <a:srgbClr val="FF0000"/>
                </a:solidFill>
              </a:rPr>
              <a:t>however it is outside the scope of the current project to </a:t>
            </a:r>
            <a:r>
              <a:rPr lang="en-GB" sz="900" dirty="0"/>
              <a:t>……………….. ………………. </a:t>
            </a:r>
            <a:r>
              <a:rPr lang="en-GB" sz="900" dirty="0">
                <a:solidFill>
                  <a:srgbClr val="FF0000"/>
                </a:solidFill>
              </a:rPr>
              <a:t>can also be problematic </a:t>
            </a:r>
            <a:r>
              <a:rPr lang="en-GB" sz="900" dirty="0"/>
              <a:t>due to …………….. Presence can be measured through …………….[21], </a:t>
            </a:r>
            <a:r>
              <a:rPr lang="en-GB" sz="900" dirty="0">
                <a:solidFill>
                  <a:srgbClr val="FF0000"/>
                </a:solidFill>
              </a:rPr>
              <a:t>however this current study is unlikely to </a:t>
            </a:r>
            <a:r>
              <a:rPr lang="en-GB" sz="900" dirty="0"/>
              <a:t>……………..</a:t>
            </a:r>
          </a:p>
        </p:txBody>
      </p:sp>
      <p:pic>
        <p:nvPicPr>
          <p:cNvPr id="2" name="Audio 1">
            <a:hlinkClick r:id="" action="ppaction://media"/>
            <a:extLst>
              <a:ext uri="{FF2B5EF4-FFF2-40B4-BE49-F238E27FC236}">
                <a16:creationId xmlns:a16="http://schemas.microsoft.com/office/drawing/2014/main" id="{6306434A-27D2-49A0-9433-DA19C7EE02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327700553"/>
      </p:ext>
    </p:extLst>
  </p:cSld>
  <p:clrMapOvr>
    <a:masterClrMapping/>
  </p:clrMapOvr>
  <mc:AlternateContent xmlns:mc="http://schemas.openxmlformats.org/markup-compatibility/2006" xmlns:p14="http://schemas.microsoft.com/office/powerpoint/2010/main">
    <mc:Choice Requires="p14">
      <p:transition spd="slow" p14:dur="2000" advTm="212315"/>
    </mc:Choice>
    <mc:Fallback xmlns="">
      <p:transition spd="slow" advTm="212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3726C5-51C5-4F8D-851C-BE5A0DC8CBF2}"/>
              </a:ext>
            </a:extLst>
          </p:cNvPr>
          <p:cNvSpPr>
            <a:spLocks noGrp="1"/>
          </p:cNvSpPr>
          <p:nvPr>
            <p:ph type="body" sz="quarter" idx="11"/>
          </p:nvPr>
        </p:nvSpPr>
        <p:spPr/>
        <p:txBody>
          <a:bodyPr/>
          <a:lstStyle/>
          <a:p>
            <a:r>
              <a:rPr lang="en-GB" dirty="0"/>
              <a:t>Sample 2 (distinction)</a:t>
            </a:r>
          </a:p>
        </p:txBody>
      </p:sp>
      <p:sp>
        <p:nvSpPr>
          <p:cNvPr id="3" name="Text Placeholder 2">
            <a:extLst>
              <a:ext uri="{FF2B5EF4-FFF2-40B4-BE49-F238E27FC236}">
                <a16:creationId xmlns:a16="http://schemas.microsoft.com/office/drawing/2014/main" id="{93E73FF8-BE68-46F4-88E9-A263C4AB321E}"/>
              </a:ext>
            </a:extLst>
          </p:cNvPr>
          <p:cNvSpPr>
            <a:spLocks noGrp="1"/>
          </p:cNvSpPr>
          <p:nvPr>
            <p:ph type="body" sz="quarter" idx="12"/>
          </p:nvPr>
        </p:nvSpPr>
        <p:spPr/>
        <p:txBody>
          <a:bodyPr/>
          <a:lstStyle/>
          <a:p>
            <a:r>
              <a:rPr lang="en-GB" sz="1400" dirty="0"/>
              <a:t>The project is </a:t>
            </a:r>
            <a:r>
              <a:rPr lang="en-GB" sz="1400" dirty="0">
                <a:solidFill>
                  <a:schemeClr val="accent3"/>
                </a:solidFill>
              </a:rPr>
              <a:t>very well-motivated. </a:t>
            </a:r>
            <a:r>
              <a:rPr lang="en-GB" sz="1400" dirty="0"/>
              <a:t>The related work is well done. This project can have relevant and impactful implications. </a:t>
            </a:r>
          </a:p>
          <a:p>
            <a:endParaRPr lang="en-GB" sz="1400" dirty="0"/>
          </a:p>
          <a:p>
            <a:r>
              <a:rPr lang="en-GB" sz="1400" dirty="0"/>
              <a:t>The different steps learning (</a:t>
            </a:r>
            <a:r>
              <a:rPr lang="en-GB" sz="1400" i="1" dirty="0"/>
              <a:t>sic) </a:t>
            </a:r>
            <a:r>
              <a:rPr lang="en-GB" sz="1400" dirty="0"/>
              <a:t>to the </a:t>
            </a:r>
            <a:r>
              <a:rPr lang="en-GB" sz="1400" dirty="0">
                <a:solidFill>
                  <a:schemeClr val="accent3"/>
                </a:solidFill>
              </a:rPr>
              <a:t>implementation</a:t>
            </a:r>
            <a:r>
              <a:rPr lang="en-GB" sz="1400" dirty="0"/>
              <a:t> (hardware and software) of the proposed system </a:t>
            </a:r>
            <a:r>
              <a:rPr lang="en-GB" sz="1400" dirty="0">
                <a:solidFill>
                  <a:schemeClr val="accent3"/>
                </a:solidFill>
              </a:rPr>
              <a:t>are well described</a:t>
            </a:r>
            <a:r>
              <a:rPr lang="en-GB" sz="1400" dirty="0"/>
              <a:t>, as well as the evaluation and analysis of the results.</a:t>
            </a:r>
          </a:p>
          <a:p>
            <a:endParaRPr lang="en-GB" sz="1400" dirty="0"/>
          </a:p>
          <a:p>
            <a:endParaRPr lang="en-GB" sz="1400" dirty="0"/>
          </a:p>
          <a:p>
            <a:endParaRPr lang="en-GB" sz="1400" dirty="0"/>
          </a:p>
          <a:p>
            <a:endParaRPr lang="en-GB" sz="1400" dirty="0"/>
          </a:p>
        </p:txBody>
      </p:sp>
      <p:sp>
        <p:nvSpPr>
          <p:cNvPr id="4" name="Text Placeholder 3">
            <a:extLst>
              <a:ext uri="{FF2B5EF4-FFF2-40B4-BE49-F238E27FC236}">
                <a16:creationId xmlns:a16="http://schemas.microsoft.com/office/drawing/2014/main" id="{B8C1E24D-D8FA-4F09-81CC-A4A4826D1F55}"/>
              </a:ext>
            </a:extLst>
          </p:cNvPr>
          <p:cNvSpPr>
            <a:spLocks noGrp="1"/>
          </p:cNvSpPr>
          <p:nvPr>
            <p:ph type="body" sz="quarter" idx="13"/>
          </p:nvPr>
        </p:nvSpPr>
        <p:spPr/>
        <p:txBody>
          <a:bodyPr/>
          <a:lstStyle/>
          <a:p>
            <a:endParaRPr lang="en-GB"/>
          </a:p>
        </p:txBody>
      </p:sp>
      <p:pic>
        <p:nvPicPr>
          <p:cNvPr id="5" name="Audio 4">
            <a:hlinkClick r:id="" action="ppaction://media"/>
            <a:extLst>
              <a:ext uri="{FF2B5EF4-FFF2-40B4-BE49-F238E27FC236}">
                <a16:creationId xmlns:a16="http://schemas.microsoft.com/office/drawing/2014/main" id="{7F2B17B9-B743-4E7C-9A43-099555282E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689534814"/>
      </p:ext>
    </p:extLst>
  </p:cSld>
  <p:clrMapOvr>
    <a:masterClrMapping/>
  </p:clrMapOvr>
  <mc:AlternateContent xmlns:mc="http://schemas.openxmlformats.org/markup-compatibility/2006" xmlns:p14="http://schemas.microsoft.com/office/powerpoint/2010/main">
    <mc:Choice Requires="p14">
      <p:transition spd="slow" p14:dur="2000" advTm="35322"/>
    </mc:Choice>
    <mc:Fallback xmlns="">
      <p:transition spd="slow" advTm="35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45BA4B-3FBC-40CC-95A7-1813A58E8291}"/>
              </a:ext>
            </a:extLst>
          </p:cNvPr>
          <p:cNvSpPr>
            <a:spLocks noGrp="1"/>
          </p:cNvSpPr>
          <p:nvPr>
            <p:ph type="body" sz="quarter" idx="12"/>
          </p:nvPr>
        </p:nvSpPr>
        <p:spPr>
          <a:xfrm>
            <a:off x="-384202" y="31186"/>
            <a:ext cx="9528202" cy="3329168"/>
          </a:xfrm>
        </p:spPr>
        <p:txBody>
          <a:bodyPr/>
          <a:lstStyle/>
          <a:p>
            <a:r>
              <a:rPr lang="en-GB" sz="900" dirty="0"/>
              <a:t>PROPOSED APPROACH</a:t>
            </a:r>
          </a:p>
          <a:p>
            <a:r>
              <a:rPr lang="en-GB" sz="900" dirty="0"/>
              <a:t> The project aims at addressing </a:t>
            </a:r>
            <a:r>
              <a:rPr lang="en-GB" sz="900" dirty="0">
                <a:solidFill>
                  <a:srgbClr val="FF0000"/>
                </a:solidFill>
              </a:rPr>
              <a:t>the following question</a:t>
            </a:r>
            <a:r>
              <a:rPr lang="en-GB" sz="900" dirty="0"/>
              <a:t>: ………………………….. ?    </a:t>
            </a:r>
          </a:p>
          <a:p>
            <a:endParaRPr lang="en-GB" sz="900" dirty="0"/>
          </a:p>
          <a:p>
            <a:r>
              <a:rPr lang="en-GB" sz="900" dirty="0"/>
              <a:t>A </a:t>
            </a:r>
            <a:r>
              <a:rPr lang="en-GB" sz="900" dirty="0">
                <a:solidFill>
                  <a:srgbClr val="FF0000"/>
                </a:solidFill>
              </a:rPr>
              <a:t>user-centric approach will be adopted </a:t>
            </a:r>
            <a:r>
              <a:rPr lang="en-GB" sz="900" dirty="0"/>
              <a:t>in the design and development process of the project, </a:t>
            </a:r>
            <a:r>
              <a:rPr lang="en-GB" sz="900" dirty="0">
                <a:solidFill>
                  <a:srgbClr val="FF0000"/>
                </a:solidFill>
              </a:rPr>
              <a:t>where</a:t>
            </a:r>
            <a:r>
              <a:rPr lang="en-GB" sz="900" dirty="0"/>
              <a:t> the user (the beneficiary) participates in the majority of the project phases. The project development </a:t>
            </a:r>
            <a:r>
              <a:rPr lang="en-GB" sz="900" dirty="0">
                <a:solidFill>
                  <a:srgbClr val="FF0000"/>
                </a:solidFill>
              </a:rPr>
              <a:t>goes through six phases. These phases are </a:t>
            </a:r>
            <a:r>
              <a:rPr lang="en-GB" sz="900" dirty="0"/>
              <a:t>Requirements gathering and definition, Specification, Design, Implementation, Integration and Test, and Evaluation, as shown in Figure 2. </a:t>
            </a:r>
            <a:r>
              <a:rPr lang="en-GB" sz="900" dirty="0">
                <a:solidFill>
                  <a:srgbClr val="FF0000"/>
                </a:solidFill>
              </a:rPr>
              <a:t>Each of these phases has a number of associated stages, tasks, and practices</a:t>
            </a:r>
            <a:r>
              <a:rPr lang="en-GB" sz="900" dirty="0"/>
              <a:t>. A brief description of each phase is as follows. </a:t>
            </a:r>
          </a:p>
          <a:p>
            <a:endParaRPr lang="en-GB" sz="900" dirty="0"/>
          </a:p>
          <a:p>
            <a:r>
              <a:rPr lang="en-GB" sz="900" dirty="0"/>
              <a:t>• Requirements gathering and definition: obtaining …………………… and organizing the information that has been gathered. The requirements will be captured ………………………..  </a:t>
            </a:r>
          </a:p>
          <a:p>
            <a:endParaRPr lang="en-GB" sz="900" dirty="0"/>
          </a:p>
          <a:p>
            <a:r>
              <a:rPr lang="en-GB" sz="900" dirty="0"/>
              <a:t>• Requirements specification:  writing an accurate set of instructions which……………….  </a:t>
            </a:r>
            <a:r>
              <a:rPr lang="en-GB" sz="900" dirty="0">
                <a:solidFill>
                  <a:srgbClr val="FF0000"/>
                </a:solidFill>
              </a:rPr>
              <a:t>This could include </a:t>
            </a:r>
            <a:r>
              <a:rPr lang="en-GB" sz="900" dirty="0"/>
              <a:t>…………….. and the output feedback by the system to both groups. </a:t>
            </a:r>
          </a:p>
          <a:p>
            <a:endParaRPr lang="en-GB" sz="900" dirty="0"/>
          </a:p>
          <a:p>
            <a:r>
              <a:rPr lang="en-GB" sz="900" dirty="0"/>
              <a:t>• Design:  in this phase, the structure of the system is established and designed to meet the requirements identified in the previous phase. </a:t>
            </a:r>
            <a:r>
              <a:rPr lang="en-GB" sz="900" dirty="0">
                <a:solidFill>
                  <a:srgbClr val="FF0000"/>
                </a:solidFill>
              </a:rPr>
              <a:t>The requirements are translated </a:t>
            </a:r>
            <a:r>
              <a:rPr lang="en-GB" sz="900" dirty="0"/>
              <a:t>into ……………………. </a:t>
            </a:r>
            <a:r>
              <a:rPr lang="en-GB" sz="900" dirty="0">
                <a:solidFill>
                  <a:srgbClr val="FF0000"/>
                </a:solidFill>
              </a:rPr>
              <a:t>This document used </a:t>
            </a:r>
            <a:r>
              <a:rPr lang="en-GB" sz="900" dirty="0"/>
              <a:t>as ………………………… </a:t>
            </a:r>
            <a:r>
              <a:rPr lang="en-GB" sz="900" dirty="0">
                <a:solidFill>
                  <a:srgbClr val="FF0000"/>
                </a:solidFill>
              </a:rPr>
              <a:t>The basic components of the proposed system and its functions will be </a:t>
            </a:r>
            <a:r>
              <a:rPr lang="en-GB" sz="900" dirty="0"/>
              <a:t>……………………………. </a:t>
            </a:r>
          </a:p>
          <a:p>
            <a:endParaRPr lang="en-GB" sz="900" dirty="0"/>
          </a:p>
          <a:p>
            <a:r>
              <a:rPr lang="en-GB" sz="900" dirty="0"/>
              <a:t>• Implementation: translating higher-level designs into appropriate coding and corresponding hardware/software tools. </a:t>
            </a:r>
            <a:r>
              <a:rPr lang="en-GB" sz="900" dirty="0">
                <a:solidFill>
                  <a:srgbClr val="FF0000"/>
                </a:solidFill>
              </a:rPr>
              <a:t>These include</a:t>
            </a:r>
            <a:r>
              <a:rPr lang="en-GB" sz="900" dirty="0"/>
              <a:t> ……………..:  Scenario 1: …………………..   Scenario 2: ………………….  Scenario 3: ……………………..</a:t>
            </a:r>
          </a:p>
          <a:p>
            <a:endParaRPr lang="en-GB" sz="900" dirty="0"/>
          </a:p>
          <a:p>
            <a:r>
              <a:rPr lang="en-GB" sz="900" dirty="0"/>
              <a:t>• Integration and deployment:  installing…………………………. </a:t>
            </a:r>
          </a:p>
          <a:p>
            <a:endParaRPr lang="en-GB" sz="900" dirty="0"/>
          </a:p>
          <a:p>
            <a:r>
              <a:rPr lang="en-GB" sz="900" dirty="0"/>
              <a:t>• Testing and Evaluation: testing the system on a group representing real users through ………………… </a:t>
            </a:r>
            <a:r>
              <a:rPr lang="en-GB" sz="900" dirty="0">
                <a:solidFill>
                  <a:srgbClr val="FF0000"/>
                </a:solidFill>
              </a:rPr>
              <a:t>The components of the system are tested by </a:t>
            </a:r>
            <a:r>
              <a:rPr lang="en-GB" sz="900" dirty="0"/>
              <a:t>……………... </a:t>
            </a:r>
            <a:r>
              <a:rPr lang="en-GB" sz="900" dirty="0">
                <a:solidFill>
                  <a:srgbClr val="FF0000"/>
                </a:solidFill>
              </a:rPr>
              <a:t>The testing process is divided into</a:t>
            </a:r>
            <a:r>
              <a:rPr lang="en-GB" sz="900" dirty="0"/>
              <a:t> two sub tests……………………….. </a:t>
            </a:r>
            <a:r>
              <a:rPr lang="en-GB" sz="900" dirty="0">
                <a:solidFill>
                  <a:srgbClr val="FF0000"/>
                </a:solidFill>
              </a:rPr>
              <a:t>The data gathered from both approaches are considered </a:t>
            </a:r>
            <a:r>
              <a:rPr lang="en-GB" sz="900" dirty="0"/>
              <a:t>for ………………. </a:t>
            </a:r>
          </a:p>
          <a:p>
            <a:endParaRPr lang="en-GB" sz="900" dirty="0"/>
          </a:p>
          <a:p>
            <a:r>
              <a:rPr lang="en-GB" sz="900" dirty="0"/>
              <a:t>The above explained phases are implemented in an Iterative model. </a:t>
            </a:r>
            <a:r>
              <a:rPr lang="en-GB" sz="900" dirty="0">
                <a:solidFill>
                  <a:srgbClr val="FF0000"/>
                </a:solidFill>
              </a:rPr>
              <a:t>The iterative process </a:t>
            </a:r>
            <a:r>
              <a:rPr lang="en-GB" sz="900" dirty="0"/>
              <a:t>………………………... </a:t>
            </a:r>
          </a:p>
          <a:p>
            <a:r>
              <a:rPr lang="en-GB" sz="900" dirty="0"/>
              <a:t>An iterative life cycle model </a:t>
            </a:r>
            <a:r>
              <a:rPr lang="en-GB" sz="900" dirty="0">
                <a:solidFill>
                  <a:srgbClr val="FF0000"/>
                </a:solidFill>
              </a:rPr>
              <a:t>does not attempt to start with </a:t>
            </a:r>
            <a:r>
              <a:rPr lang="en-GB" sz="900" dirty="0"/>
              <a:t>………………. </a:t>
            </a:r>
            <a:r>
              <a:rPr lang="en-GB" sz="900" dirty="0">
                <a:solidFill>
                  <a:srgbClr val="FF0000"/>
                </a:solidFill>
              </a:rPr>
              <a:t>Instead</a:t>
            </a:r>
            <a:r>
              <a:rPr lang="en-GB" sz="900" dirty="0"/>
              <a:t>, ………………... This process is then repeated, ………………. [34]. </a:t>
            </a:r>
            <a:r>
              <a:rPr lang="en-GB" sz="900" dirty="0">
                <a:solidFill>
                  <a:srgbClr val="FF0000"/>
                </a:solidFill>
              </a:rPr>
              <a:t>The main contribution of this project will be</a:t>
            </a:r>
            <a:r>
              <a:rPr lang="en-GB" sz="900" dirty="0"/>
              <a:t> ………………..</a:t>
            </a:r>
            <a:r>
              <a:rPr lang="en-GB" sz="900" dirty="0">
                <a:solidFill>
                  <a:srgbClr val="FF0000"/>
                </a:solidFill>
              </a:rPr>
              <a:t>It aims at facilitating </a:t>
            </a:r>
            <a:r>
              <a:rPr lang="en-GB" sz="900" dirty="0"/>
              <a:t>………………………...</a:t>
            </a:r>
          </a:p>
        </p:txBody>
      </p:sp>
      <p:pic>
        <p:nvPicPr>
          <p:cNvPr id="2" name="Audio 1">
            <a:hlinkClick r:id="" action="ppaction://media"/>
            <a:extLst>
              <a:ext uri="{FF2B5EF4-FFF2-40B4-BE49-F238E27FC236}">
                <a16:creationId xmlns:a16="http://schemas.microsoft.com/office/drawing/2014/main" id="{2F4FC01C-BD4B-4A07-8EE6-4DB7374ECF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728718247"/>
      </p:ext>
    </p:extLst>
  </p:cSld>
  <p:clrMapOvr>
    <a:masterClrMapping/>
  </p:clrMapOvr>
  <mc:AlternateContent xmlns:mc="http://schemas.openxmlformats.org/markup-compatibility/2006" xmlns:p14="http://schemas.microsoft.com/office/powerpoint/2010/main">
    <mc:Choice Requires="p14">
      <p:transition spd="slow" p14:dur="2000" advTm="159556"/>
    </mc:Choice>
    <mc:Fallback xmlns="">
      <p:transition spd="slow" advTm="159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3726C5-51C5-4F8D-851C-BE5A0DC8CBF2}"/>
              </a:ext>
            </a:extLst>
          </p:cNvPr>
          <p:cNvSpPr>
            <a:spLocks noGrp="1"/>
          </p:cNvSpPr>
          <p:nvPr>
            <p:ph type="body" sz="quarter" idx="11"/>
          </p:nvPr>
        </p:nvSpPr>
        <p:spPr/>
        <p:txBody>
          <a:bodyPr/>
          <a:lstStyle/>
          <a:p>
            <a:r>
              <a:rPr lang="en-GB" dirty="0"/>
              <a:t>Sample 3 (distinction)</a:t>
            </a:r>
          </a:p>
        </p:txBody>
      </p:sp>
      <p:sp>
        <p:nvSpPr>
          <p:cNvPr id="3" name="Text Placeholder 2">
            <a:extLst>
              <a:ext uri="{FF2B5EF4-FFF2-40B4-BE49-F238E27FC236}">
                <a16:creationId xmlns:a16="http://schemas.microsoft.com/office/drawing/2014/main" id="{93E73FF8-BE68-46F4-88E9-A263C4AB321E}"/>
              </a:ext>
            </a:extLst>
          </p:cNvPr>
          <p:cNvSpPr>
            <a:spLocks noGrp="1"/>
          </p:cNvSpPr>
          <p:nvPr>
            <p:ph type="body" sz="quarter" idx="12"/>
          </p:nvPr>
        </p:nvSpPr>
        <p:spPr>
          <a:xfrm>
            <a:off x="714615" y="1246473"/>
            <a:ext cx="2189950" cy="1856000"/>
          </a:xfrm>
        </p:spPr>
        <p:txBody>
          <a:bodyPr/>
          <a:lstStyle/>
          <a:p>
            <a:r>
              <a:rPr lang="en-GB" sz="1400" dirty="0"/>
              <a:t>‘Risk analysis is of a very high standard’ </a:t>
            </a:r>
          </a:p>
          <a:p>
            <a:endParaRPr lang="en-GB" sz="1400" dirty="0"/>
          </a:p>
          <a:p>
            <a:endParaRPr lang="en-GB" sz="1400" dirty="0"/>
          </a:p>
          <a:p>
            <a:endParaRPr lang="en-GB" sz="1400" dirty="0"/>
          </a:p>
        </p:txBody>
      </p:sp>
      <p:sp>
        <p:nvSpPr>
          <p:cNvPr id="4" name="Text Placeholder 3">
            <a:extLst>
              <a:ext uri="{FF2B5EF4-FFF2-40B4-BE49-F238E27FC236}">
                <a16:creationId xmlns:a16="http://schemas.microsoft.com/office/drawing/2014/main" id="{B8C1E24D-D8FA-4F09-81CC-A4A4826D1F55}"/>
              </a:ext>
            </a:extLst>
          </p:cNvPr>
          <p:cNvSpPr>
            <a:spLocks noGrp="1"/>
          </p:cNvSpPr>
          <p:nvPr>
            <p:ph type="body" sz="quarter" idx="13"/>
          </p:nvPr>
        </p:nvSpPr>
        <p:spPr/>
        <p:txBody>
          <a:bodyPr/>
          <a:lstStyle/>
          <a:p>
            <a:endParaRPr lang="en-GB"/>
          </a:p>
        </p:txBody>
      </p:sp>
      <p:pic>
        <p:nvPicPr>
          <p:cNvPr id="6" name="Picture 5" descr="A screenshot of a cell phone&#10;&#10;Description automatically generated">
            <a:extLst>
              <a:ext uri="{FF2B5EF4-FFF2-40B4-BE49-F238E27FC236}">
                <a16:creationId xmlns:a16="http://schemas.microsoft.com/office/drawing/2014/main" id="{16F4593C-49B4-46E1-9126-C73269D1549C}"/>
              </a:ext>
            </a:extLst>
          </p:cNvPr>
          <p:cNvPicPr>
            <a:picLocks noChangeAspect="1"/>
          </p:cNvPicPr>
          <p:nvPr/>
        </p:nvPicPr>
        <p:blipFill>
          <a:blip r:embed="rId4"/>
          <a:stretch>
            <a:fillRect/>
          </a:stretch>
        </p:blipFill>
        <p:spPr>
          <a:xfrm>
            <a:off x="3047687" y="860612"/>
            <a:ext cx="6096313" cy="4276794"/>
          </a:xfrm>
          <a:prstGeom prst="rect">
            <a:avLst/>
          </a:prstGeom>
        </p:spPr>
      </p:pic>
      <p:pic>
        <p:nvPicPr>
          <p:cNvPr id="5" name="Audio 4">
            <a:hlinkClick r:id="" action="ppaction://media"/>
            <a:extLst>
              <a:ext uri="{FF2B5EF4-FFF2-40B4-BE49-F238E27FC236}">
                <a16:creationId xmlns:a16="http://schemas.microsoft.com/office/drawing/2014/main" id="{18994EAE-259F-45DE-88B4-5410B7B555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880914902"/>
      </p:ext>
    </p:extLst>
  </p:cSld>
  <p:clrMapOvr>
    <a:masterClrMapping/>
  </p:clrMapOvr>
  <mc:AlternateContent xmlns:mc="http://schemas.openxmlformats.org/markup-compatibility/2006" xmlns:p14="http://schemas.microsoft.com/office/powerpoint/2010/main">
    <mc:Choice Requires="p14">
      <p:transition spd="slow" p14:dur="2000" advTm="58032"/>
    </mc:Choice>
    <mc:Fallback xmlns="">
      <p:transition spd="slow" advTm="58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E2F82E-C278-443A-8883-D45F2D6DE0F2}"/>
              </a:ext>
            </a:extLst>
          </p:cNvPr>
          <p:cNvSpPr>
            <a:spLocks noGrp="1"/>
          </p:cNvSpPr>
          <p:nvPr>
            <p:ph type="ctrTitle"/>
          </p:nvPr>
        </p:nvSpPr>
        <p:spPr/>
        <p:txBody>
          <a:bodyPr/>
          <a:lstStyle/>
          <a:p>
            <a:r>
              <a:rPr lang="en-US" dirty="0"/>
              <a:t>Writing your research proposal</a:t>
            </a:r>
            <a:endParaRPr lang="en-GB" dirty="0"/>
          </a:p>
        </p:txBody>
      </p:sp>
      <p:sp>
        <p:nvSpPr>
          <p:cNvPr id="6" name="Subtitle 5">
            <a:extLst>
              <a:ext uri="{FF2B5EF4-FFF2-40B4-BE49-F238E27FC236}">
                <a16:creationId xmlns:a16="http://schemas.microsoft.com/office/drawing/2014/main" id="{5C8EFC87-AB92-404B-B6F8-186A8823E0D5}"/>
              </a:ext>
            </a:extLst>
          </p:cNvPr>
          <p:cNvSpPr>
            <a:spLocks noGrp="1"/>
          </p:cNvSpPr>
          <p:nvPr>
            <p:ph type="subTitle" idx="1"/>
          </p:nvPr>
        </p:nvSpPr>
        <p:spPr>
          <a:xfrm>
            <a:off x="232545" y="3181190"/>
            <a:ext cx="5260694" cy="833598"/>
          </a:xfrm>
        </p:spPr>
        <p:txBody>
          <a:bodyPr/>
          <a:lstStyle/>
          <a:p>
            <a:r>
              <a:rPr lang="en-GB" dirty="0"/>
              <a:t>Part 4: Common issues</a:t>
            </a:r>
          </a:p>
        </p:txBody>
      </p:sp>
      <p:sp>
        <p:nvSpPr>
          <p:cNvPr id="7" name="Text Placeholder 6">
            <a:extLst>
              <a:ext uri="{FF2B5EF4-FFF2-40B4-BE49-F238E27FC236}">
                <a16:creationId xmlns:a16="http://schemas.microsoft.com/office/drawing/2014/main" id="{8B9513DC-43D4-4BD4-8748-7F11245301CC}"/>
              </a:ext>
            </a:extLst>
          </p:cNvPr>
          <p:cNvSpPr>
            <a:spLocks noGrp="1"/>
          </p:cNvSpPr>
          <p:nvPr>
            <p:ph type="body" sz="quarter" idx="12"/>
          </p:nvPr>
        </p:nvSpPr>
        <p:spPr/>
        <p:txBody>
          <a:bodyPr/>
          <a:lstStyle/>
          <a:p>
            <a:endParaRPr lang="en-GB"/>
          </a:p>
        </p:txBody>
      </p:sp>
      <p:pic>
        <p:nvPicPr>
          <p:cNvPr id="2" name="Audio 1">
            <a:hlinkClick r:id="" action="ppaction://media"/>
            <a:extLst>
              <a:ext uri="{FF2B5EF4-FFF2-40B4-BE49-F238E27FC236}">
                <a16:creationId xmlns:a16="http://schemas.microsoft.com/office/drawing/2014/main" id="{ED01143D-53A6-401B-A20B-A88C5E0B30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964226831"/>
      </p:ext>
    </p:extLst>
  </p:cSld>
  <p:clrMapOvr>
    <a:masterClrMapping/>
  </p:clrMapOvr>
  <mc:AlternateContent xmlns:mc="http://schemas.openxmlformats.org/markup-compatibility/2006" xmlns:p14="http://schemas.microsoft.com/office/powerpoint/2010/main">
    <mc:Choice Requires="p14">
      <p:transition spd="slow" p14:dur="2000" advTm="21811"/>
    </mc:Choice>
    <mc:Fallback xmlns="">
      <p:transition spd="slow" advTm="21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7086FE-51CB-4BC0-AC8B-641520508426}"/>
              </a:ext>
            </a:extLst>
          </p:cNvPr>
          <p:cNvSpPr>
            <a:spLocks noGrp="1"/>
          </p:cNvSpPr>
          <p:nvPr>
            <p:ph type="body" sz="quarter" idx="11"/>
          </p:nvPr>
        </p:nvSpPr>
        <p:spPr/>
        <p:txBody>
          <a:bodyPr/>
          <a:lstStyle/>
          <a:p>
            <a:r>
              <a:rPr lang="en-GB" dirty="0"/>
              <a:t>Common issues</a:t>
            </a:r>
          </a:p>
        </p:txBody>
      </p:sp>
      <p:sp>
        <p:nvSpPr>
          <p:cNvPr id="3" name="Text Placeholder 2">
            <a:extLst>
              <a:ext uri="{FF2B5EF4-FFF2-40B4-BE49-F238E27FC236}">
                <a16:creationId xmlns:a16="http://schemas.microsoft.com/office/drawing/2014/main" id="{C7340DD3-3232-4E39-8542-B36B80C07848}"/>
              </a:ext>
            </a:extLst>
          </p:cNvPr>
          <p:cNvSpPr>
            <a:spLocks noGrp="1"/>
          </p:cNvSpPr>
          <p:nvPr>
            <p:ph type="body" sz="quarter" idx="12"/>
          </p:nvPr>
        </p:nvSpPr>
        <p:spPr>
          <a:xfrm>
            <a:off x="428625" y="1342724"/>
            <a:ext cx="7508982" cy="2926063"/>
          </a:xfrm>
        </p:spPr>
        <p:txBody>
          <a:bodyPr/>
          <a:lstStyle/>
          <a:p>
            <a:pPr algn="just"/>
            <a:r>
              <a:rPr lang="en-GB" sz="1800" dirty="0"/>
              <a:t>- On one hand, the objectives and so requirements of the project are fairly clear……………However, there is </a:t>
            </a:r>
            <a:r>
              <a:rPr lang="en-GB" sz="1800" dirty="0">
                <a:solidFill>
                  <a:srgbClr val="FF0000"/>
                </a:solidFill>
              </a:rPr>
              <a:t>much less detail re. how each of those objectives breaks down</a:t>
            </a:r>
            <a:r>
              <a:rPr lang="en-GB" sz="1800" dirty="0"/>
              <a:t>, and so concrete requirements for them. </a:t>
            </a:r>
          </a:p>
          <a:p>
            <a:pPr algn="just"/>
            <a:endParaRPr lang="en-GB" sz="1800" dirty="0"/>
          </a:p>
          <a:p>
            <a:pPr algn="just"/>
            <a:r>
              <a:rPr lang="en-GB" sz="1800" dirty="0"/>
              <a:t>it's therefore </a:t>
            </a:r>
            <a:r>
              <a:rPr lang="en-GB" sz="1800" dirty="0">
                <a:solidFill>
                  <a:srgbClr val="FF0000"/>
                </a:solidFill>
              </a:rPr>
              <a:t>hard to see how the result will be evaluated</a:t>
            </a:r>
            <a:r>
              <a:rPr lang="en-GB" sz="1800" dirty="0"/>
              <a:t>: it's unclear, for example, how to measure objective 1: "working" vs. "not working", because </a:t>
            </a:r>
            <a:r>
              <a:rPr lang="en-GB" sz="1800" dirty="0">
                <a:solidFill>
                  <a:srgbClr val="FF0000"/>
                </a:solidFill>
              </a:rPr>
              <a:t>what that actually means is potentially so broad</a:t>
            </a:r>
            <a:r>
              <a:rPr lang="en-GB" sz="1800" dirty="0"/>
              <a:t>.</a:t>
            </a:r>
          </a:p>
          <a:p>
            <a:pPr algn="just"/>
            <a:endParaRPr lang="en-GB" sz="1800" dirty="0"/>
          </a:p>
        </p:txBody>
      </p:sp>
      <p:sp>
        <p:nvSpPr>
          <p:cNvPr id="4" name="Text Placeholder 3">
            <a:extLst>
              <a:ext uri="{FF2B5EF4-FFF2-40B4-BE49-F238E27FC236}">
                <a16:creationId xmlns:a16="http://schemas.microsoft.com/office/drawing/2014/main" id="{1D7ABF85-EB4D-414F-B9BB-093043728B8F}"/>
              </a:ext>
            </a:extLst>
          </p:cNvPr>
          <p:cNvSpPr>
            <a:spLocks noGrp="1"/>
          </p:cNvSpPr>
          <p:nvPr>
            <p:ph type="body" sz="quarter" idx="13"/>
          </p:nvPr>
        </p:nvSpPr>
        <p:spPr/>
        <p:txBody>
          <a:bodyPr/>
          <a:lstStyle/>
          <a:p>
            <a:endParaRPr lang="en-GB"/>
          </a:p>
        </p:txBody>
      </p:sp>
      <p:pic>
        <p:nvPicPr>
          <p:cNvPr id="5" name="Audio 4">
            <a:hlinkClick r:id="" action="ppaction://media"/>
            <a:extLst>
              <a:ext uri="{FF2B5EF4-FFF2-40B4-BE49-F238E27FC236}">
                <a16:creationId xmlns:a16="http://schemas.microsoft.com/office/drawing/2014/main" id="{2F23FE17-65FE-43EB-96B7-CFC1B1C303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909877500"/>
      </p:ext>
    </p:extLst>
  </p:cSld>
  <p:clrMapOvr>
    <a:masterClrMapping/>
  </p:clrMapOvr>
  <mc:AlternateContent xmlns:mc="http://schemas.openxmlformats.org/markup-compatibility/2006" xmlns:p14="http://schemas.microsoft.com/office/powerpoint/2010/main">
    <mc:Choice Requires="p14">
      <p:transition spd="slow" p14:dur="2000" advTm="165152"/>
    </mc:Choice>
    <mc:Fallback xmlns="">
      <p:transition spd="slow" advTm="165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4A036-C3BE-4EC6-90BB-E57A0C01E05E}"/>
              </a:ext>
            </a:extLst>
          </p:cNvPr>
          <p:cNvSpPr>
            <a:spLocks noGrp="1"/>
          </p:cNvSpPr>
          <p:nvPr>
            <p:ph type="body" sz="quarter" idx="11"/>
          </p:nvPr>
        </p:nvSpPr>
        <p:spPr/>
        <p:txBody>
          <a:bodyPr/>
          <a:lstStyle/>
          <a:p>
            <a:endParaRPr lang="en-GB"/>
          </a:p>
        </p:txBody>
      </p:sp>
      <p:sp>
        <p:nvSpPr>
          <p:cNvPr id="3" name="Text Placeholder 2">
            <a:extLst>
              <a:ext uri="{FF2B5EF4-FFF2-40B4-BE49-F238E27FC236}">
                <a16:creationId xmlns:a16="http://schemas.microsoft.com/office/drawing/2014/main" id="{5A99A103-5E31-4625-9873-C14F7E088983}"/>
              </a:ext>
            </a:extLst>
          </p:cNvPr>
          <p:cNvSpPr>
            <a:spLocks noGrp="1"/>
          </p:cNvSpPr>
          <p:nvPr>
            <p:ph type="body" sz="quarter" idx="12"/>
          </p:nvPr>
        </p:nvSpPr>
        <p:spPr/>
        <p:txBody>
          <a:bodyPr/>
          <a:lstStyle/>
          <a:p>
            <a:r>
              <a:rPr lang="en-GB" sz="1400" dirty="0"/>
              <a:t>- In my view the risk analysis is </a:t>
            </a:r>
            <a:r>
              <a:rPr lang="en-GB" sz="1400" dirty="0">
                <a:solidFill>
                  <a:srgbClr val="FF0000"/>
                </a:solidFill>
              </a:rPr>
              <a:t>quite terse</a:t>
            </a:r>
            <a:r>
              <a:rPr lang="en-GB" sz="1400" dirty="0"/>
              <a:t>, and overly rote.  Most of the entries are </a:t>
            </a:r>
            <a:r>
              <a:rPr lang="en-GB" sz="1400" dirty="0">
                <a:solidFill>
                  <a:srgbClr val="FF0000"/>
                </a:solidFill>
              </a:rPr>
              <a:t>too generic</a:t>
            </a:r>
            <a:r>
              <a:rPr lang="en-GB" sz="1400" dirty="0"/>
              <a:t>, and </a:t>
            </a:r>
            <a:r>
              <a:rPr lang="en-GB" sz="1400" dirty="0">
                <a:solidFill>
                  <a:srgbClr val="FF0000"/>
                </a:solidFill>
              </a:rPr>
              <a:t>not enough attention is paid to project-specific risks</a:t>
            </a:r>
            <a:r>
              <a:rPr lang="en-GB" sz="1400" dirty="0"/>
              <a:t>; examples include non-availability of a data set or environment in which to test and evaluate the system, which seems to be ignored throughout.  The plan, i.e., Gantt chart, is similar: </a:t>
            </a:r>
            <a:r>
              <a:rPr lang="en-GB" sz="1400" dirty="0">
                <a:solidFill>
                  <a:srgbClr val="FF0000"/>
                </a:solidFill>
              </a:rPr>
              <a:t>the tasks seem to lack detail</a:t>
            </a:r>
            <a:r>
              <a:rPr lang="en-GB" sz="1400" dirty="0"/>
              <a:t>, up to the point that there are </a:t>
            </a:r>
            <a:r>
              <a:rPr lang="en-GB" sz="1400" dirty="0">
                <a:solidFill>
                  <a:srgbClr val="FF0000"/>
                </a:solidFill>
              </a:rPr>
              <a:t>no design or evaluation elements</a:t>
            </a:r>
            <a:r>
              <a:rPr lang="en-GB" sz="1400" dirty="0"/>
              <a:t> (both of which seem crucial, yet non-trivial).</a:t>
            </a:r>
          </a:p>
          <a:p>
            <a:endParaRPr lang="en-GB" dirty="0"/>
          </a:p>
        </p:txBody>
      </p:sp>
      <p:sp>
        <p:nvSpPr>
          <p:cNvPr id="4" name="Text Placeholder 3">
            <a:extLst>
              <a:ext uri="{FF2B5EF4-FFF2-40B4-BE49-F238E27FC236}">
                <a16:creationId xmlns:a16="http://schemas.microsoft.com/office/drawing/2014/main" id="{E64532E0-F6F4-4170-AF5F-C1F2CF2096DD}"/>
              </a:ext>
            </a:extLst>
          </p:cNvPr>
          <p:cNvSpPr>
            <a:spLocks noGrp="1"/>
          </p:cNvSpPr>
          <p:nvPr>
            <p:ph type="body" sz="quarter" idx="13"/>
          </p:nvPr>
        </p:nvSpPr>
        <p:spPr/>
        <p:txBody>
          <a:bodyPr/>
          <a:lstStyle/>
          <a:p>
            <a:endParaRPr lang="en-GB"/>
          </a:p>
        </p:txBody>
      </p:sp>
      <p:pic>
        <p:nvPicPr>
          <p:cNvPr id="5" name="Audio 4">
            <a:hlinkClick r:id="" action="ppaction://media"/>
            <a:extLst>
              <a:ext uri="{FF2B5EF4-FFF2-40B4-BE49-F238E27FC236}">
                <a16:creationId xmlns:a16="http://schemas.microsoft.com/office/drawing/2014/main" id="{7AEB8244-D367-48FC-A358-B75D491C39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845817252"/>
      </p:ext>
    </p:extLst>
  </p:cSld>
  <p:clrMapOvr>
    <a:masterClrMapping/>
  </p:clrMapOvr>
  <mc:AlternateContent xmlns:mc="http://schemas.openxmlformats.org/markup-compatibility/2006" xmlns:p14="http://schemas.microsoft.com/office/powerpoint/2010/main">
    <mc:Choice Requires="p14">
      <p:transition spd="slow" p14:dur="2000" advTm="101584"/>
    </mc:Choice>
    <mc:Fallback xmlns="">
      <p:transition spd="slow" advTm="10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56BA28-5BDE-46D4-8448-900C5DF10169}"/>
              </a:ext>
            </a:extLst>
          </p:cNvPr>
          <p:cNvSpPr>
            <a:spLocks noGrp="1"/>
          </p:cNvSpPr>
          <p:nvPr>
            <p:ph type="body" sz="quarter" idx="11"/>
          </p:nvPr>
        </p:nvSpPr>
        <p:spPr/>
        <p:txBody>
          <a:bodyPr/>
          <a:lstStyle/>
          <a:p>
            <a:r>
              <a:rPr lang="en-GB" dirty="0"/>
              <a:t>The breakdown</a:t>
            </a:r>
          </a:p>
        </p:txBody>
      </p:sp>
      <p:sp>
        <p:nvSpPr>
          <p:cNvPr id="8" name="Text Placeholder 7">
            <a:extLst>
              <a:ext uri="{FF2B5EF4-FFF2-40B4-BE49-F238E27FC236}">
                <a16:creationId xmlns:a16="http://schemas.microsoft.com/office/drawing/2014/main" id="{01269ED0-BC69-4FA3-8BDC-7CCAEF08EEA2}"/>
              </a:ext>
            </a:extLst>
          </p:cNvPr>
          <p:cNvSpPr>
            <a:spLocks noGrp="1"/>
          </p:cNvSpPr>
          <p:nvPr>
            <p:ph type="body" sz="quarter" idx="13"/>
          </p:nvPr>
        </p:nvSpPr>
        <p:spPr/>
        <p:txBody>
          <a:bodyPr/>
          <a:lstStyle/>
          <a:p>
            <a:endParaRPr lang="en-GB"/>
          </a:p>
        </p:txBody>
      </p:sp>
      <p:graphicFrame>
        <p:nvGraphicFramePr>
          <p:cNvPr id="2" name="Table 1">
            <a:extLst>
              <a:ext uri="{FF2B5EF4-FFF2-40B4-BE49-F238E27FC236}">
                <a16:creationId xmlns:a16="http://schemas.microsoft.com/office/drawing/2014/main" id="{8DFF5F70-16F4-4246-9902-294C0782A494}"/>
              </a:ext>
            </a:extLst>
          </p:cNvPr>
          <p:cNvGraphicFramePr>
            <a:graphicFrameLocks noGrp="1"/>
          </p:cNvGraphicFramePr>
          <p:nvPr>
            <p:extLst>
              <p:ext uri="{D42A27DB-BD31-4B8C-83A1-F6EECF244321}">
                <p14:modId xmlns:p14="http://schemas.microsoft.com/office/powerpoint/2010/main" val="3449526589"/>
              </p:ext>
            </p:extLst>
          </p:nvPr>
        </p:nvGraphicFramePr>
        <p:xfrm>
          <a:off x="0" y="1774419"/>
          <a:ext cx="9144000" cy="3369079"/>
        </p:xfrm>
        <a:graphic>
          <a:graphicData uri="http://schemas.openxmlformats.org/drawingml/2006/table">
            <a:tbl>
              <a:tblPr/>
              <a:tblGrid>
                <a:gridCol w="7561089">
                  <a:extLst>
                    <a:ext uri="{9D8B030D-6E8A-4147-A177-3AD203B41FA5}">
                      <a16:colId xmlns:a16="http://schemas.microsoft.com/office/drawing/2014/main" val="1516798786"/>
                    </a:ext>
                  </a:extLst>
                </a:gridCol>
                <a:gridCol w="1582911">
                  <a:extLst>
                    <a:ext uri="{9D8B030D-6E8A-4147-A177-3AD203B41FA5}">
                      <a16:colId xmlns:a16="http://schemas.microsoft.com/office/drawing/2014/main" val="3926886473"/>
                    </a:ext>
                  </a:extLst>
                </a:gridCol>
              </a:tblGrid>
              <a:tr h="481297">
                <a:tc>
                  <a:txBody>
                    <a:bodyPr/>
                    <a:lstStyle/>
                    <a:p>
                      <a:pPr algn="l"/>
                      <a:r>
                        <a:rPr lang="en-GB" sz="2400" b="1" dirty="0">
                          <a:effectLst/>
                          <a:latin typeface="+mj-lt"/>
                        </a:rPr>
                        <a:t>Executive Summary</a:t>
                      </a: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tc>
                  <a:txBody>
                    <a:bodyPr/>
                    <a:lstStyle/>
                    <a:p>
                      <a:pPr algn="ctr"/>
                      <a:r>
                        <a:rPr lang="en-GB" sz="1600" b="1">
                          <a:effectLst/>
                          <a:latin typeface="&amp;quot"/>
                        </a:rPr>
                        <a:t>approx. 0.5 page</a:t>
                      </a:r>
                      <a:endParaRPr lang="en-GB" sz="1600" b="1">
                        <a:effectLst/>
                        <a:latin typeface="inherit"/>
                      </a:endParaRP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4199288732"/>
                  </a:ext>
                </a:extLst>
              </a:tr>
              <a:tr h="481297">
                <a:tc>
                  <a:txBody>
                    <a:bodyPr/>
                    <a:lstStyle/>
                    <a:p>
                      <a:pPr algn="l"/>
                      <a:r>
                        <a:rPr lang="en-GB" sz="2400" b="1" dirty="0">
                          <a:effectLst/>
                          <a:latin typeface="+mj-lt"/>
                        </a:rPr>
                        <a:t>Introduction/Motivation</a:t>
                      </a: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tc>
                  <a:txBody>
                    <a:bodyPr/>
                    <a:lstStyle/>
                    <a:p>
                      <a:pPr algn="ctr"/>
                      <a:r>
                        <a:rPr lang="en-GB" sz="1600" b="1">
                          <a:effectLst/>
                          <a:latin typeface="&amp;quot"/>
                        </a:rPr>
                        <a:t>approx. 1.5 page</a:t>
                      </a:r>
                      <a:endParaRPr lang="en-GB" sz="1600" b="1">
                        <a:effectLst/>
                        <a:latin typeface="inherit"/>
                      </a:endParaRP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617263304"/>
                  </a:ext>
                </a:extLst>
              </a:tr>
              <a:tr h="481297">
                <a:tc>
                  <a:txBody>
                    <a:bodyPr/>
                    <a:lstStyle/>
                    <a:p>
                      <a:pPr algn="l"/>
                      <a:r>
                        <a:rPr lang="en-GB" sz="2200" b="1" dirty="0">
                          <a:effectLst/>
                          <a:latin typeface="+mj-lt"/>
                        </a:rPr>
                        <a:t>Literature Review/Technical Background/Competitor Analysis</a:t>
                      </a: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tc>
                  <a:txBody>
                    <a:bodyPr/>
                    <a:lstStyle/>
                    <a:p>
                      <a:pPr algn="ctr"/>
                      <a:r>
                        <a:rPr lang="en-GB" sz="1600" b="1">
                          <a:effectLst/>
                          <a:latin typeface="&amp;quot"/>
                        </a:rPr>
                        <a:t>approx. 3 pages</a:t>
                      </a:r>
                      <a:endParaRPr lang="en-GB" sz="1600" b="1">
                        <a:effectLst/>
                        <a:latin typeface="inherit"/>
                      </a:endParaRP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2496524683"/>
                  </a:ext>
                </a:extLst>
              </a:tr>
              <a:tr h="481297">
                <a:tc>
                  <a:txBody>
                    <a:bodyPr/>
                    <a:lstStyle/>
                    <a:p>
                      <a:pPr algn="l"/>
                      <a:r>
                        <a:rPr lang="en-GB" sz="2400" b="1" dirty="0">
                          <a:effectLst/>
                          <a:latin typeface="+mj-lt"/>
                        </a:rPr>
                        <a:t>Proposed Approach/Methodology/Research Questions</a:t>
                      </a: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tc>
                  <a:txBody>
                    <a:bodyPr/>
                    <a:lstStyle/>
                    <a:p>
                      <a:pPr algn="ctr"/>
                      <a:r>
                        <a:rPr lang="en-GB" sz="1600" b="1">
                          <a:effectLst/>
                          <a:latin typeface="&amp;quot"/>
                        </a:rPr>
                        <a:t>approx. 1 page</a:t>
                      </a:r>
                      <a:endParaRPr lang="en-GB" sz="1600" b="1">
                        <a:effectLst/>
                        <a:latin typeface="inherit"/>
                      </a:endParaRP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2541898354"/>
                  </a:ext>
                </a:extLst>
              </a:tr>
              <a:tr h="481297">
                <a:tc>
                  <a:txBody>
                    <a:bodyPr/>
                    <a:lstStyle/>
                    <a:p>
                      <a:pPr algn="l"/>
                      <a:r>
                        <a:rPr lang="en-GB" sz="2400" b="1" dirty="0">
                          <a:effectLst/>
                          <a:latin typeface="+mj-lt"/>
                        </a:rPr>
                        <a:t>Bibliography/Reference List</a:t>
                      </a: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tc>
                  <a:txBody>
                    <a:bodyPr/>
                    <a:lstStyle/>
                    <a:p>
                      <a:pPr algn="ctr"/>
                      <a:r>
                        <a:rPr lang="en-GB" sz="1600" b="1" u="none" strike="noStrike">
                          <a:solidFill>
                            <a:srgbClr val="000000"/>
                          </a:solidFill>
                          <a:effectLst/>
                          <a:latin typeface="&amp;quot"/>
                        </a:rPr>
                        <a:t>approx. 1 page</a:t>
                      </a:r>
                      <a:endParaRPr lang="en-GB" sz="1600" b="1">
                        <a:effectLst/>
                        <a:latin typeface="inherit"/>
                      </a:endParaRP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3193496750"/>
                  </a:ext>
                </a:extLst>
              </a:tr>
              <a:tr h="481297">
                <a:tc>
                  <a:txBody>
                    <a:bodyPr/>
                    <a:lstStyle/>
                    <a:p>
                      <a:pPr algn="l"/>
                      <a:r>
                        <a:rPr lang="en-GB" sz="2400" b="1" dirty="0">
                          <a:effectLst/>
                          <a:latin typeface="+mj-lt"/>
                        </a:rPr>
                        <a:t>Gannt Chart of Project Plan</a:t>
                      </a: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tc>
                  <a:txBody>
                    <a:bodyPr/>
                    <a:lstStyle/>
                    <a:p>
                      <a:pPr algn="ctr"/>
                      <a:r>
                        <a:rPr lang="en-GB" sz="1600" b="1">
                          <a:effectLst/>
                          <a:latin typeface="&amp;quot"/>
                        </a:rPr>
                        <a:t> </a:t>
                      </a:r>
                      <a:r>
                        <a:rPr lang="en-GB" sz="1600" b="1" u="none" strike="noStrike">
                          <a:solidFill>
                            <a:srgbClr val="000000"/>
                          </a:solidFill>
                          <a:effectLst/>
                          <a:latin typeface="&amp;quot"/>
                        </a:rPr>
                        <a:t>approx. 1 page</a:t>
                      </a:r>
                      <a:endParaRPr lang="en-GB" sz="1600" b="1">
                        <a:effectLst/>
                        <a:latin typeface="inherit"/>
                      </a:endParaRP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598401749"/>
                  </a:ext>
                </a:extLst>
              </a:tr>
              <a:tr h="481297">
                <a:tc>
                  <a:txBody>
                    <a:bodyPr/>
                    <a:lstStyle/>
                    <a:p>
                      <a:pPr algn="l"/>
                      <a:r>
                        <a:rPr lang="en-GB" sz="2400" b="1" dirty="0">
                          <a:effectLst/>
                          <a:latin typeface="+mj-lt"/>
                        </a:rPr>
                        <a:t>Risk Analysis</a:t>
                      </a: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tc>
                  <a:txBody>
                    <a:bodyPr/>
                    <a:lstStyle/>
                    <a:p>
                      <a:pPr algn="ctr"/>
                      <a:r>
                        <a:rPr lang="en-GB" sz="1600" b="1" u="none" strike="noStrike" dirty="0">
                          <a:solidFill>
                            <a:srgbClr val="000000"/>
                          </a:solidFill>
                          <a:effectLst/>
                          <a:latin typeface="&amp;quot"/>
                        </a:rPr>
                        <a:t>approx. 1 page</a:t>
                      </a:r>
                      <a:endParaRPr lang="en-GB" sz="1600" b="1" dirty="0">
                        <a:effectLst/>
                        <a:latin typeface="inherit"/>
                      </a:endParaRPr>
                    </a:p>
                  </a:txBody>
                  <a:tcPr marL="7953" marR="7953" marT="7953" marB="0" anchor="b">
                    <a:lnL w="12700" cap="flat" cmpd="sng" algn="ctr">
                      <a:solidFill>
                        <a:srgbClr val="BBBBBB"/>
                      </a:solidFill>
                      <a:prstDash val="dash"/>
                      <a:round/>
                      <a:headEnd type="none" w="med" len="med"/>
                      <a:tailEnd type="none" w="med" len="med"/>
                    </a:lnL>
                    <a:lnR w="12700" cap="flat" cmpd="sng" algn="ctr">
                      <a:solidFill>
                        <a:srgbClr val="BBBBBB"/>
                      </a:solidFill>
                      <a:prstDash val="dash"/>
                      <a:round/>
                      <a:headEnd type="none" w="med" len="med"/>
                      <a:tailEnd type="none" w="med" len="med"/>
                    </a:lnR>
                    <a:lnT w="12700" cap="flat" cmpd="sng" algn="ctr">
                      <a:solidFill>
                        <a:srgbClr val="BBBBBB"/>
                      </a:solidFill>
                      <a:prstDash val="dash"/>
                      <a:round/>
                      <a:headEnd type="none" w="med" len="med"/>
                      <a:tailEnd type="none" w="med" len="med"/>
                    </a:lnT>
                    <a:lnB w="12700" cap="flat" cmpd="sng" algn="ctr">
                      <a:solidFill>
                        <a:srgbClr val="BBBBBB"/>
                      </a:solidFill>
                      <a:prstDash val="dash"/>
                      <a:round/>
                      <a:headEnd type="none" w="med" len="med"/>
                      <a:tailEnd type="none" w="med" len="med"/>
                    </a:lnB>
                    <a:solidFill>
                      <a:srgbClr val="FFFFFF"/>
                    </a:solidFill>
                  </a:tcPr>
                </a:tc>
                <a:extLst>
                  <a:ext uri="{0D108BD9-81ED-4DB2-BD59-A6C34878D82A}">
                    <a16:rowId xmlns:a16="http://schemas.microsoft.com/office/drawing/2014/main" val="2012904700"/>
                  </a:ext>
                </a:extLst>
              </a:tr>
            </a:tbl>
          </a:graphicData>
        </a:graphic>
      </p:graphicFrame>
      <p:sp>
        <p:nvSpPr>
          <p:cNvPr id="4" name="TextBox 3">
            <a:extLst>
              <a:ext uri="{FF2B5EF4-FFF2-40B4-BE49-F238E27FC236}">
                <a16:creationId xmlns:a16="http://schemas.microsoft.com/office/drawing/2014/main" id="{B5DE3051-B766-40DA-A0A9-7FA88F7F3930}"/>
              </a:ext>
            </a:extLst>
          </p:cNvPr>
          <p:cNvSpPr txBox="1"/>
          <p:nvPr/>
        </p:nvSpPr>
        <p:spPr>
          <a:xfrm>
            <a:off x="428625" y="1128088"/>
            <a:ext cx="6666872" cy="646331"/>
          </a:xfrm>
          <a:prstGeom prst="rect">
            <a:avLst/>
          </a:prstGeom>
          <a:noFill/>
        </p:spPr>
        <p:txBody>
          <a:bodyPr wrap="square" rtlCol="0">
            <a:spAutoFit/>
          </a:bodyPr>
          <a:lstStyle/>
          <a:p>
            <a:pPr lvl="0" defTabSz="914400" eaLnBrk="0" fontAlgn="base" hangingPunct="0">
              <a:spcBef>
                <a:spcPct val="0"/>
              </a:spcBef>
              <a:spcAft>
                <a:spcPct val="0"/>
              </a:spcAft>
            </a:pPr>
            <a:r>
              <a:rPr lang="en-US" altLang="en-US" dirty="0">
                <a:solidFill>
                  <a:schemeClr val="bg1"/>
                </a:solidFill>
                <a:latin typeface="Arial" panose="020B0604020202020204" pitchFamily="34" charset="0"/>
                <a:ea typeface="&amp;quot"/>
              </a:rPr>
              <a:t>The maximum page count is 6 pages, not including references, Gannt chart, or risk analysis.  </a:t>
            </a:r>
            <a:endParaRPr lang="en-US" altLang="en-US" sz="2800" dirty="0">
              <a:solidFill>
                <a:schemeClr val="bg1"/>
              </a:solidFill>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4CC4CE38-34E4-4298-BF79-386C1D69811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658394681"/>
      </p:ext>
    </p:extLst>
  </p:cSld>
  <p:clrMapOvr>
    <a:masterClrMapping/>
  </p:clrMapOvr>
  <mc:AlternateContent xmlns:mc="http://schemas.openxmlformats.org/markup-compatibility/2006" xmlns:p14="http://schemas.microsoft.com/office/powerpoint/2010/main">
    <mc:Choice Requires="p14">
      <p:transition spd="slow" p14:dur="2000" advTm="52472"/>
    </mc:Choice>
    <mc:Fallback xmlns="">
      <p:transition spd="slow" advTm="52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A31E58-0DDA-46ED-AABB-A650C74C8979}"/>
              </a:ext>
            </a:extLst>
          </p:cNvPr>
          <p:cNvSpPr>
            <a:spLocks noGrp="1"/>
          </p:cNvSpPr>
          <p:nvPr>
            <p:ph type="body" sz="quarter" idx="11"/>
          </p:nvPr>
        </p:nvSpPr>
        <p:spPr/>
        <p:txBody>
          <a:bodyPr/>
          <a:lstStyle/>
          <a:p>
            <a:r>
              <a:rPr lang="en-GB" dirty="0"/>
              <a:t>Research proposal: common issues</a:t>
            </a:r>
          </a:p>
        </p:txBody>
      </p:sp>
      <p:sp>
        <p:nvSpPr>
          <p:cNvPr id="3" name="Text Placeholder 2">
            <a:extLst>
              <a:ext uri="{FF2B5EF4-FFF2-40B4-BE49-F238E27FC236}">
                <a16:creationId xmlns:a16="http://schemas.microsoft.com/office/drawing/2014/main" id="{29EACC83-8907-43BA-8F01-87FD32B44A7C}"/>
              </a:ext>
            </a:extLst>
          </p:cNvPr>
          <p:cNvSpPr>
            <a:spLocks noGrp="1"/>
          </p:cNvSpPr>
          <p:nvPr>
            <p:ph type="body" sz="quarter" idx="12"/>
          </p:nvPr>
        </p:nvSpPr>
        <p:spPr>
          <a:xfrm>
            <a:off x="428625" y="1108718"/>
            <a:ext cx="7416773" cy="2926063"/>
          </a:xfrm>
        </p:spPr>
        <p:txBody>
          <a:bodyPr/>
          <a:lstStyle/>
          <a:p>
            <a:pPr marL="0" indent="0">
              <a:buNone/>
            </a:pPr>
            <a:r>
              <a:rPr lang="en-GB" sz="1400" dirty="0"/>
              <a:t>‘I didn't see it explicitly mentioned, and it's </a:t>
            </a:r>
            <a:r>
              <a:rPr lang="en-GB" sz="1400" dirty="0">
                <a:solidFill>
                  <a:srgbClr val="FF0000"/>
                </a:solidFill>
              </a:rPr>
              <a:t>quite hard to judge the project type</a:t>
            </a:r>
            <a:r>
              <a:rPr lang="en-GB" sz="1400" dirty="0"/>
              <a:t>: I'd *guess* some mixture of Type I (software development) and Type II (investigatory)?’ </a:t>
            </a:r>
          </a:p>
          <a:p>
            <a:pPr marL="0" indent="0">
              <a:buNone/>
            </a:pPr>
            <a:endParaRPr lang="en-GB" sz="1400" dirty="0"/>
          </a:p>
          <a:p>
            <a:pPr marL="0" indent="0">
              <a:buNone/>
            </a:pPr>
            <a:r>
              <a:rPr lang="en-GB" sz="1400" dirty="0"/>
              <a:t>‘the major issue is an argument the content is presented at at </a:t>
            </a:r>
            <a:r>
              <a:rPr lang="en-GB" sz="1400" dirty="0">
                <a:solidFill>
                  <a:srgbClr val="FF0000"/>
                </a:solidFill>
              </a:rPr>
              <a:t>too high a level </a:t>
            </a:r>
            <a:r>
              <a:rPr lang="en-GB" sz="1400" dirty="0"/>
              <a:t>in places, in the sense there's </a:t>
            </a:r>
            <a:r>
              <a:rPr lang="en-GB" sz="1400" dirty="0">
                <a:solidFill>
                  <a:srgbClr val="FF0000"/>
                </a:solidFill>
              </a:rPr>
              <a:t>too little  (low level) technical detail</a:t>
            </a:r>
            <a:r>
              <a:rPr lang="en-GB" sz="1400" dirty="0"/>
              <a:t>.  Even obvious devices, such as use of a proposed system architecture or flow chart, which could act to clarify some questions, are missing.’ </a:t>
            </a:r>
          </a:p>
          <a:p>
            <a:pPr marL="0" indent="0">
              <a:buNone/>
            </a:pPr>
            <a:endParaRPr lang="en-GB" sz="1400" dirty="0"/>
          </a:p>
          <a:p>
            <a:pPr marL="0" indent="0">
              <a:buNone/>
            </a:pPr>
            <a:r>
              <a:rPr lang="en-GB" sz="1400" dirty="0"/>
              <a:t>‘On one hand, the objectives and so requirements of the project are fairly clear: page 1 gives a high level overview.  However, there is </a:t>
            </a:r>
            <a:r>
              <a:rPr lang="en-GB" sz="1400" dirty="0">
                <a:solidFill>
                  <a:srgbClr val="FF0000"/>
                </a:solidFill>
              </a:rPr>
              <a:t>much less detail re. how each of those objectives breaks down,</a:t>
            </a:r>
            <a:r>
              <a:rPr lang="en-GB" sz="1400" dirty="0"/>
              <a:t> and so concrete requirements for them.  In my view it's therefore </a:t>
            </a:r>
            <a:r>
              <a:rPr lang="en-GB" sz="1400" dirty="0">
                <a:solidFill>
                  <a:srgbClr val="FF0000"/>
                </a:solidFill>
              </a:rPr>
              <a:t>hard to see how the result will be evaluated</a:t>
            </a:r>
            <a:r>
              <a:rPr lang="en-GB" sz="1400" dirty="0"/>
              <a:t>: it's unclear, for example, how to measure objective 1 even </a:t>
            </a:r>
            <a:r>
              <a:rPr lang="en-GB" sz="1400" dirty="0" err="1"/>
              <a:t>wrt</a:t>
            </a:r>
            <a:r>
              <a:rPr lang="en-GB" sz="1400" dirty="0"/>
              <a:t>. "working" vs. "not working", because </a:t>
            </a:r>
            <a:r>
              <a:rPr lang="en-GB" sz="1400" dirty="0">
                <a:solidFill>
                  <a:srgbClr val="FF0000"/>
                </a:solidFill>
              </a:rPr>
              <a:t>what that actually means is potentially so broad.’</a:t>
            </a:r>
          </a:p>
          <a:p>
            <a:pPr marL="0" indent="0">
              <a:buNone/>
            </a:pPr>
            <a:endParaRPr lang="en-GB" sz="1400" dirty="0"/>
          </a:p>
          <a:p>
            <a:pPr marL="0" indent="0">
              <a:buNone/>
            </a:pPr>
            <a:endParaRPr lang="en-GB" sz="1400" dirty="0"/>
          </a:p>
          <a:p>
            <a:endParaRPr lang="en-GB" dirty="0"/>
          </a:p>
        </p:txBody>
      </p:sp>
      <p:sp>
        <p:nvSpPr>
          <p:cNvPr id="4" name="Text Placeholder 3">
            <a:extLst>
              <a:ext uri="{FF2B5EF4-FFF2-40B4-BE49-F238E27FC236}">
                <a16:creationId xmlns:a16="http://schemas.microsoft.com/office/drawing/2014/main" id="{DDC42B80-57EE-4956-A1EC-528031F948F2}"/>
              </a:ext>
            </a:extLst>
          </p:cNvPr>
          <p:cNvSpPr>
            <a:spLocks noGrp="1"/>
          </p:cNvSpPr>
          <p:nvPr>
            <p:ph type="body" sz="quarter" idx="13"/>
          </p:nvPr>
        </p:nvSpPr>
        <p:spPr/>
        <p:txBody>
          <a:bodyPr/>
          <a:lstStyle/>
          <a:p>
            <a:endParaRPr lang="en-GB"/>
          </a:p>
        </p:txBody>
      </p:sp>
      <p:pic>
        <p:nvPicPr>
          <p:cNvPr id="5" name="Audio 4">
            <a:hlinkClick r:id="" action="ppaction://media"/>
            <a:extLst>
              <a:ext uri="{FF2B5EF4-FFF2-40B4-BE49-F238E27FC236}">
                <a16:creationId xmlns:a16="http://schemas.microsoft.com/office/drawing/2014/main" id="{4DDA99D3-8FBF-4468-82A8-81BCD59E83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4121742394"/>
      </p:ext>
    </p:extLst>
  </p:cSld>
  <p:clrMapOvr>
    <a:masterClrMapping/>
  </p:clrMapOvr>
  <mc:AlternateContent xmlns:mc="http://schemas.openxmlformats.org/markup-compatibility/2006" xmlns:p14="http://schemas.microsoft.com/office/powerpoint/2010/main">
    <mc:Choice Requires="p14">
      <p:transition spd="slow" p14:dur="2000" advTm="186427"/>
    </mc:Choice>
    <mc:Fallback xmlns="">
      <p:transition spd="slow" advTm="186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01BB1-824E-4EB0-B58B-2EB052FEABDA}"/>
              </a:ext>
            </a:extLst>
          </p:cNvPr>
          <p:cNvSpPr>
            <a:spLocks noGrp="1"/>
          </p:cNvSpPr>
          <p:nvPr>
            <p:ph type="body" sz="quarter" idx="11"/>
          </p:nvPr>
        </p:nvSpPr>
        <p:spPr/>
        <p:txBody>
          <a:bodyPr/>
          <a:lstStyle/>
          <a:p>
            <a:r>
              <a:rPr lang="en-GB" dirty="0"/>
              <a:t>Research proposal: Common issues</a:t>
            </a:r>
          </a:p>
        </p:txBody>
      </p:sp>
      <p:sp>
        <p:nvSpPr>
          <p:cNvPr id="3" name="Text Placeholder 2">
            <a:extLst>
              <a:ext uri="{FF2B5EF4-FFF2-40B4-BE49-F238E27FC236}">
                <a16:creationId xmlns:a16="http://schemas.microsoft.com/office/drawing/2014/main" id="{17EAEE53-DF6E-40D0-AF9E-3CC191F4AAC0}"/>
              </a:ext>
            </a:extLst>
          </p:cNvPr>
          <p:cNvSpPr>
            <a:spLocks noGrp="1"/>
          </p:cNvSpPr>
          <p:nvPr>
            <p:ph type="body" sz="quarter" idx="12"/>
          </p:nvPr>
        </p:nvSpPr>
        <p:spPr/>
        <p:txBody>
          <a:bodyPr/>
          <a:lstStyle/>
          <a:p>
            <a:r>
              <a:rPr lang="en-GB" sz="1400" dirty="0"/>
              <a:t>‘alternatives to Logisim already exist: </a:t>
            </a:r>
            <a:r>
              <a:rPr lang="en-GB" sz="1400" dirty="0">
                <a:solidFill>
                  <a:srgbClr val="FF0000"/>
                </a:solidFill>
              </a:rPr>
              <a:t>there is no mention</a:t>
            </a:r>
            <a:r>
              <a:rPr lang="en-GB" sz="1400" dirty="0"/>
              <a:t>, let alone comparison with them’</a:t>
            </a:r>
          </a:p>
          <a:p>
            <a:r>
              <a:rPr lang="en-GB" sz="1400" dirty="0"/>
              <a:t>‘</a:t>
            </a:r>
            <a:r>
              <a:rPr lang="en-GB" sz="1400" dirty="0">
                <a:solidFill>
                  <a:srgbClr val="FF0000"/>
                </a:solidFill>
              </a:rPr>
              <a:t>it is unclear what the student aims to achieve or exactly how</a:t>
            </a:r>
            <a:r>
              <a:rPr lang="en-GB" sz="1400" dirty="0"/>
              <a:t>. For example, it is stated that test will be conducted to see if the chosen solution comply with GDPR. </a:t>
            </a:r>
            <a:r>
              <a:rPr lang="en-GB" sz="1400" dirty="0">
                <a:solidFill>
                  <a:srgbClr val="FF0000"/>
                </a:solidFill>
              </a:rPr>
              <a:t>Has any thought been invested in designing those tests?’</a:t>
            </a:r>
          </a:p>
          <a:p>
            <a:endParaRPr lang="en-GB" sz="1400" dirty="0"/>
          </a:p>
        </p:txBody>
      </p:sp>
      <p:sp>
        <p:nvSpPr>
          <p:cNvPr id="4" name="Text Placeholder 3">
            <a:extLst>
              <a:ext uri="{FF2B5EF4-FFF2-40B4-BE49-F238E27FC236}">
                <a16:creationId xmlns:a16="http://schemas.microsoft.com/office/drawing/2014/main" id="{8243047E-1BDC-469E-AD80-678D59181D6B}"/>
              </a:ext>
            </a:extLst>
          </p:cNvPr>
          <p:cNvSpPr>
            <a:spLocks noGrp="1"/>
          </p:cNvSpPr>
          <p:nvPr>
            <p:ph type="body" sz="quarter" idx="13"/>
          </p:nvPr>
        </p:nvSpPr>
        <p:spPr/>
        <p:txBody>
          <a:bodyPr/>
          <a:lstStyle/>
          <a:p>
            <a:endParaRPr lang="en-GB"/>
          </a:p>
        </p:txBody>
      </p:sp>
      <p:pic>
        <p:nvPicPr>
          <p:cNvPr id="5" name="Audio 4">
            <a:hlinkClick r:id="" action="ppaction://media"/>
            <a:extLst>
              <a:ext uri="{FF2B5EF4-FFF2-40B4-BE49-F238E27FC236}">
                <a16:creationId xmlns:a16="http://schemas.microsoft.com/office/drawing/2014/main" id="{8B7CA178-CE26-429A-85B2-8EADD79F3F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997837866"/>
      </p:ext>
    </p:extLst>
  </p:cSld>
  <p:clrMapOvr>
    <a:masterClrMapping/>
  </p:clrMapOvr>
  <mc:AlternateContent xmlns:mc="http://schemas.openxmlformats.org/markup-compatibility/2006" xmlns:p14="http://schemas.microsoft.com/office/powerpoint/2010/main">
    <mc:Choice Requires="p14">
      <p:transition spd="slow" p14:dur="2000" advTm="139706"/>
    </mc:Choice>
    <mc:Fallback xmlns="">
      <p:transition spd="slow" advTm="139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9F3EBC-BB54-4306-BC2C-0EB97B193F84}"/>
              </a:ext>
            </a:extLst>
          </p:cNvPr>
          <p:cNvSpPr>
            <a:spLocks noGrp="1"/>
          </p:cNvSpPr>
          <p:nvPr>
            <p:ph type="body" sz="quarter" idx="11"/>
          </p:nvPr>
        </p:nvSpPr>
        <p:spPr/>
        <p:txBody>
          <a:bodyPr/>
          <a:lstStyle/>
          <a:p>
            <a:r>
              <a:rPr lang="en-GB" dirty="0"/>
              <a:t>Summary</a:t>
            </a:r>
          </a:p>
        </p:txBody>
      </p:sp>
      <p:sp>
        <p:nvSpPr>
          <p:cNvPr id="3" name="Text Placeholder 2">
            <a:extLst>
              <a:ext uri="{FF2B5EF4-FFF2-40B4-BE49-F238E27FC236}">
                <a16:creationId xmlns:a16="http://schemas.microsoft.com/office/drawing/2014/main" id="{26E5C506-D10E-4251-B73D-D59810810F57}"/>
              </a:ext>
            </a:extLst>
          </p:cNvPr>
          <p:cNvSpPr>
            <a:spLocks noGrp="1"/>
          </p:cNvSpPr>
          <p:nvPr>
            <p:ph type="body" sz="quarter" idx="12"/>
          </p:nvPr>
        </p:nvSpPr>
        <p:spPr>
          <a:xfrm>
            <a:off x="428625" y="1152606"/>
            <a:ext cx="7678030" cy="3116182"/>
          </a:xfrm>
        </p:spPr>
        <p:txBody>
          <a:bodyPr/>
          <a:lstStyle/>
          <a:p>
            <a:r>
              <a:rPr lang="en-GB" sz="1800" dirty="0"/>
              <a:t>Write clearly and precisely (what, how, why)</a:t>
            </a:r>
          </a:p>
          <a:p>
            <a:r>
              <a:rPr lang="en-GB" sz="1800" dirty="0"/>
              <a:t>Place your work within the literature</a:t>
            </a:r>
          </a:p>
          <a:p>
            <a:r>
              <a:rPr lang="en-GB" sz="1800" dirty="0"/>
              <a:t>Consider and analyse project specific risks</a:t>
            </a:r>
          </a:p>
          <a:p>
            <a:r>
              <a:rPr lang="en-GB" sz="1800" dirty="0"/>
              <a:t>Deal with the complexity, contradictions and gaps in the literature</a:t>
            </a:r>
          </a:p>
          <a:p>
            <a:r>
              <a:rPr lang="en-GB" sz="1800" dirty="0"/>
              <a:t>Display creativity, originality, autonomy and imagination</a:t>
            </a:r>
          </a:p>
          <a:p>
            <a:endParaRPr lang="en-GB" sz="1800" dirty="0"/>
          </a:p>
          <a:p>
            <a:endParaRPr lang="en-GB" sz="1800" dirty="0"/>
          </a:p>
        </p:txBody>
      </p:sp>
      <p:sp>
        <p:nvSpPr>
          <p:cNvPr id="4" name="Text Placeholder 3">
            <a:extLst>
              <a:ext uri="{FF2B5EF4-FFF2-40B4-BE49-F238E27FC236}">
                <a16:creationId xmlns:a16="http://schemas.microsoft.com/office/drawing/2014/main" id="{65B08C01-3D08-4655-80D6-D4439D375651}"/>
              </a:ext>
            </a:extLst>
          </p:cNvPr>
          <p:cNvSpPr>
            <a:spLocks noGrp="1"/>
          </p:cNvSpPr>
          <p:nvPr>
            <p:ph type="body" sz="quarter" idx="13"/>
          </p:nvPr>
        </p:nvSpPr>
        <p:spPr/>
        <p:txBody>
          <a:bodyPr/>
          <a:lstStyle/>
          <a:p>
            <a:endParaRPr lang="en-GB"/>
          </a:p>
        </p:txBody>
      </p:sp>
      <p:pic>
        <p:nvPicPr>
          <p:cNvPr id="5" name="Audio 4">
            <a:hlinkClick r:id="" action="ppaction://media"/>
            <a:extLst>
              <a:ext uri="{FF2B5EF4-FFF2-40B4-BE49-F238E27FC236}">
                <a16:creationId xmlns:a16="http://schemas.microsoft.com/office/drawing/2014/main" id="{E2A05FEB-1AC7-4113-9D58-31837B129D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427426940"/>
      </p:ext>
    </p:extLst>
  </p:cSld>
  <p:clrMapOvr>
    <a:masterClrMapping/>
  </p:clrMapOvr>
  <mc:AlternateContent xmlns:mc="http://schemas.openxmlformats.org/markup-compatibility/2006" xmlns:p14="http://schemas.microsoft.com/office/powerpoint/2010/main">
    <mc:Choice Requires="p14">
      <p:transition spd="slow" p14:dur="2000" advTm="228783"/>
    </mc:Choice>
    <mc:Fallback xmlns="">
      <p:transition spd="slow" advTm="228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56BA28-5BDE-46D4-8448-900C5DF10169}"/>
              </a:ext>
            </a:extLst>
          </p:cNvPr>
          <p:cNvSpPr>
            <a:spLocks noGrp="1"/>
          </p:cNvSpPr>
          <p:nvPr>
            <p:ph type="body" sz="quarter" idx="11"/>
          </p:nvPr>
        </p:nvSpPr>
        <p:spPr/>
        <p:txBody>
          <a:bodyPr/>
          <a:lstStyle/>
          <a:p>
            <a:r>
              <a:rPr lang="en-GB" dirty="0"/>
              <a:t>The marking scale 1 of 2</a:t>
            </a:r>
          </a:p>
        </p:txBody>
      </p:sp>
      <p:sp>
        <p:nvSpPr>
          <p:cNvPr id="7" name="Text Placeholder 6">
            <a:extLst>
              <a:ext uri="{FF2B5EF4-FFF2-40B4-BE49-F238E27FC236}">
                <a16:creationId xmlns:a16="http://schemas.microsoft.com/office/drawing/2014/main" id="{478F4FD7-96EF-4606-B900-B5D9E49676D8}"/>
              </a:ext>
            </a:extLst>
          </p:cNvPr>
          <p:cNvSpPr>
            <a:spLocks noGrp="1"/>
          </p:cNvSpPr>
          <p:nvPr>
            <p:ph type="body" sz="quarter" idx="12"/>
          </p:nvPr>
        </p:nvSpPr>
        <p:spPr>
          <a:xfrm>
            <a:off x="428625" y="1342724"/>
            <a:ext cx="8600114" cy="2926063"/>
          </a:xfrm>
        </p:spPr>
        <p:txBody>
          <a:bodyPr/>
          <a:lstStyle/>
          <a:p>
            <a:r>
              <a:rPr lang="en-GB" sz="1600" dirty="0"/>
              <a:t>	</a:t>
            </a:r>
          </a:p>
          <a:p>
            <a:endParaRPr lang="en-GB" dirty="0"/>
          </a:p>
        </p:txBody>
      </p:sp>
      <p:sp>
        <p:nvSpPr>
          <p:cNvPr id="8" name="Text Placeholder 7">
            <a:extLst>
              <a:ext uri="{FF2B5EF4-FFF2-40B4-BE49-F238E27FC236}">
                <a16:creationId xmlns:a16="http://schemas.microsoft.com/office/drawing/2014/main" id="{01269ED0-BC69-4FA3-8BDC-7CCAEF08EEA2}"/>
              </a:ext>
            </a:extLst>
          </p:cNvPr>
          <p:cNvSpPr>
            <a:spLocks noGrp="1"/>
          </p:cNvSpPr>
          <p:nvPr>
            <p:ph type="body" sz="quarter" idx="13"/>
          </p:nvPr>
        </p:nvSpPr>
        <p:spPr/>
        <p:txBody>
          <a:bodyPr/>
          <a:lstStyle/>
          <a:p>
            <a:endParaRPr lang="en-GB"/>
          </a:p>
        </p:txBody>
      </p:sp>
      <p:graphicFrame>
        <p:nvGraphicFramePr>
          <p:cNvPr id="9" name="Table 9">
            <a:extLst>
              <a:ext uri="{FF2B5EF4-FFF2-40B4-BE49-F238E27FC236}">
                <a16:creationId xmlns:a16="http://schemas.microsoft.com/office/drawing/2014/main" id="{26DD2686-D8D2-4FDE-B86B-2DD94DB11A3B}"/>
              </a:ext>
            </a:extLst>
          </p:cNvPr>
          <p:cNvGraphicFramePr>
            <a:graphicFrameLocks noGrp="1"/>
          </p:cNvGraphicFramePr>
          <p:nvPr>
            <p:extLst>
              <p:ext uri="{D42A27DB-BD31-4B8C-83A1-F6EECF244321}">
                <p14:modId xmlns:p14="http://schemas.microsoft.com/office/powerpoint/2010/main" val="1119872163"/>
              </p:ext>
            </p:extLst>
          </p:nvPr>
        </p:nvGraphicFramePr>
        <p:xfrm>
          <a:off x="115261" y="1017594"/>
          <a:ext cx="8913478" cy="4046183"/>
        </p:xfrm>
        <a:graphic>
          <a:graphicData uri="http://schemas.openxmlformats.org/drawingml/2006/table">
            <a:tbl>
              <a:tblPr firstRow="1" bandRow="1">
                <a:tableStyleId>{5C22544A-7EE6-4342-B048-85BDC9FD1C3A}</a:tableStyleId>
              </a:tblPr>
              <a:tblGrid>
                <a:gridCol w="2351314">
                  <a:extLst>
                    <a:ext uri="{9D8B030D-6E8A-4147-A177-3AD203B41FA5}">
                      <a16:colId xmlns:a16="http://schemas.microsoft.com/office/drawing/2014/main" val="214469272"/>
                    </a:ext>
                  </a:extLst>
                </a:gridCol>
                <a:gridCol w="6562164">
                  <a:extLst>
                    <a:ext uri="{9D8B030D-6E8A-4147-A177-3AD203B41FA5}">
                      <a16:colId xmlns:a16="http://schemas.microsoft.com/office/drawing/2014/main" val="2805491024"/>
                    </a:ext>
                  </a:extLst>
                </a:gridCol>
              </a:tblGrid>
              <a:tr h="390187">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821363678"/>
                  </a:ext>
                </a:extLst>
              </a:tr>
              <a:tr h="962104">
                <a:tc>
                  <a:txBody>
                    <a:bodyPr/>
                    <a:lstStyle/>
                    <a:p>
                      <a:r>
                        <a:rPr lang="en-GB" sz="1800" dirty="0"/>
                        <a:t>Explain Motivation: </a:t>
                      </a:r>
                      <a:endParaRPr lang="en-GB" dirty="0"/>
                    </a:p>
                  </a:txBody>
                  <a:tcPr/>
                </a:tc>
                <a:tc>
                  <a:txBody>
                    <a:bodyPr/>
                    <a:lstStyle/>
                    <a:p>
                      <a:r>
                        <a:rPr lang="en-GB" dirty="0"/>
                        <a:t>idea, niche, story, goals: feasible-interesting-novel-ethical-relevant (FINER)</a:t>
                      </a:r>
                    </a:p>
                    <a:p>
                      <a:endParaRPr lang="en-GB" dirty="0"/>
                    </a:p>
                  </a:txBody>
                  <a:tcPr/>
                </a:tc>
                <a:extLst>
                  <a:ext uri="{0D108BD9-81ED-4DB2-BD59-A6C34878D82A}">
                    <a16:rowId xmlns:a16="http://schemas.microsoft.com/office/drawing/2014/main" val="2875420440"/>
                  </a:ext>
                </a:extLst>
              </a:tr>
              <a:tr h="673473">
                <a:tc>
                  <a:txBody>
                    <a:bodyPr/>
                    <a:lstStyle/>
                    <a:p>
                      <a:r>
                        <a:rPr lang="en-GB" dirty="0"/>
                        <a:t>Specify Hypothesis: </a:t>
                      </a:r>
                    </a:p>
                  </a:txBody>
                  <a:tcPr/>
                </a:tc>
                <a:tc>
                  <a:txBody>
                    <a:bodyPr/>
                    <a:lstStyle/>
                    <a:p>
                      <a:r>
                        <a:rPr lang="en-GB" dirty="0"/>
                        <a:t>scientific, precise, concise, focussed, testable</a:t>
                      </a:r>
                    </a:p>
                    <a:p>
                      <a:endParaRPr lang="en-GB" dirty="0"/>
                    </a:p>
                  </a:txBody>
                  <a:tcPr/>
                </a:tc>
                <a:extLst>
                  <a:ext uri="{0D108BD9-81ED-4DB2-BD59-A6C34878D82A}">
                    <a16:rowId xmlns:a16="http://schemas.microsoft.com/office/drawing/2014/main" val="2770471582"/>
                  </a:ext>
                </a:extLst>
              </a:tr>
              <a:tr h="673473">
                <a:tc>
                  <a:txBody>
                    <a:bodyPr/>
                    <a:lstStyle/>
                    <a:p>
                      <a:r>
                        <a:rPr lang="en-GB" dirty="0"/>
                        <a:t>Identify Requirements: </a:t>
                      </a:r>
                    </a:p>
                  </a:txBody>
                  <a:tcPr/>
                </a:tc>
                <a:tc>
                  <a:txBody>
                    <a:bodyPr/>
                    <a:lstStyle/>
                    <a:p>
                      <a:r>
                        <a:rPr lang="en-GB" dirty="0"/>
                        <a:t>elicitation, definition, prioritisation, scope</a:t>
                      </a:r>
                    </a:p>
                    <a:p>
                      <a:endParaRPr lang="en-GB" dirty="0"/>
                    </a:p>
                  </a:txBody>
                  <a:tcPr/>
                </a:tc>
                <a:extLst>
                  <a:ext uri="{0D108BD9-81ED-4DB2-BD59-A6C34878D82A}">
                    <a16:rowId xmlns:a16="http://schemas.microsoft.com/office/drawing/2014/main" val="2916978201"/>
                  </a:ext>
                </a:extLst>
              </a:tr>
              <a:tr h="673473">
                <a:tc>
                  <a:txBody>
                    <a:bodyPr/>
                    <a:lstStyle/>
                    <a:p>
                      <a:r>
                        <a:rPr lang="en-GB" sz="1800" dirty="0"/>
                        <a:t>Define Objectives: </a:t>
                      </a:r>
                    </a:p>
                    <a:p>
                      <a:endParaRPr lang="en-GB" dirty="0"/>
                    </a:p>
                  </a:txBody>
                  <a:tcPr/>
                </a:tc>
                <a:tc>
                  <a:txBody>
                    <a:bodyPr/>
                    <a:lstStyle/>
                    <a:p>
                      <a:r>
                        <a:rPr lang="en-GB" dirty="0"/>
                        <a:t>added value: specific-measurable-achievable-realistic-timed</a:t>
                      </a:r>
                    </a:p>
                  </a:txBody>
                  <a:tcPr/>
                </a:tc>
                <a:extLst>
                  <a:ext uri="{0D108BD9-81ED-4DB2-BD59-A6C34878D82A}">
                    <a16:rowId xmlns:a16="http://schemas.microsoft.com/office/drawing/2014/main" val="2496382134"/>
                  </a:ext>
                </a:extLst>
              </a:tr>
              <a:tr h="673473">
                <a:tc>
                  <a:txBody>
                    <a:bodyPr/>
                    <a:lstStyle/>
                    <a:p>
                      <a:r>
                        <a:rPr lang="en-GB" sz="1800" kern="1200" dirty="0">
                          <a:solidFill>
                            <a:schemeClr val="dk1"/>
                          </a:solidFill>
                          <a:effectLst/>
                          <a:latin typeface="+mn-lt"/>
                          <a:ea typeface="+mn-ea"/>
                          <a:cs typeface="+mn-cs"/>
                        </a:rPr>
                        <a:t>Survey Background: </a:t>
                      </a:r>
                      <a:endParaRPr lang="en-GB" dirty="0"/>
                    </a:p>
                  </a:txBody>
                  <a:tcPr/>
                </a:tc>
                <a:tc>
                  <a:txBody>
                    <a:bodyPr/>
                    <a:lstStyle/>
                    <a:p>
                      <a:r>
                        <a:rPr lang="en-GB" dirty="0"/>
                        <a:t>contextual/technical, breadth/depth, data/tools, competitors/resources</a:t>
                      </a:r>
                    </a:p>
                  </a:txBody>
                  <a:tcPr/>
                </a:tc>
                <a:extLst>
                  <a:ext uri="{0D108BD9-81ED-4DB2-BD59-A6C34878D82A}">
                    <a16:rowId xmlns:a16="http://schemas.microsoft.com/office/drawing/2014/main" val="4056819547"/>
                  </a:ext>
                </a:extLst>
              </a:tr>
            </a:tbl>
          </a:graphicData>
        </a:graphic>
      </p:graphicFrame>
      <p:pic>
        <p:nvPicPr>
          <p:cNvPr id="3" name="Audio 2">
            <a:hlinkClick r:id="" action="ppaction://media"/>
            <a:extLst>
              <a:ext uri="{FF2B5EF4-FFF2-40B4-BE49-F238E27FC236}">
                <a16:creationId xmlns:a16="http://schemas.microsoft.com/office/drawing/2014/main" id="{AF679F9C-0E90-450B-B1A7-141BC86BAB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481853342"/>
      </p:ext>
    </p:extLst>
  </p:cSld>
  <p:clrMapOvr>
    <a:masterClrMapping/>
  </p:clrMapOvr>
  <mc:AlternateContent xmlns:mc="http://schemas.openxmlformats.org/markup-compatibility/2006" xmlns:p14="http://schemas.microsoft.com/office/powerpoint/2010/main">
    <mc:Choice Requires="p14">
      <p:transition spd="slow" p14:dur="2000" advTm="113817"/>
    </mc:Choice>
    <mc:Fallback xmlns="">
      <p:transition spd="slow" advTm="113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56BA28-5BDE-46D4-8448-900C5DF10169}"/>
              </a:ext>
            </a:extLst>
          </p:cNvPr>
          <p:cNvSpPr>
            <a:spLocks noGrp="1"/>
          </p:cNvSpPr>
          <p:nvPr>
            <p:ph type="body" sz="quarter" idx="11"/>
          </p:nvPr>
        </p:nvSpPr>
        <p:spPr/>
        <p:txBody>
          <a:bodyPr/>
          <a:lstStyle/>
          <a:p>
            <a:r>
              <a:rPr lang="en-GB" dirty="0"/>
              <a:t>The marking scale 2 of 2</a:t>
            </a:r>
          </a:p>
        </p:txBody>
      </p:sp>
      <p:sp>
        <p:nvSpPr>
          <p:cNvPr id="7" name="Text Placeholder 6">
            <a:extLst>
              <a:ext uri="{FF2B5EF4-FFF2-40B4-BE49-F238E27FC236}">
                <a16:creationId xmlns:a16="http://schemas.microsoft.com/office/drawing/2014/main" id="{478F4FD7-96EF-4606-B900-B5D9E49676D8}"/>
              </a:ext>
            </a:extLst>
          </p:cNvPr>
          <p:cNvSpPr>
            <a:spLocks noGrp="1"/>
          </p:cNvSpPr>
          <p:nvPr>
            <p:ph type="body" sz="quarter" idx="12"/>
          </p:nvPr>
        </p:nvSpPr>
        <p:spPr>
          <a:xfrm>
            <a:off x="428625" y="1342724"/>
            <a:ext cx="8600114" cy="2926063"/>
          </a:xfrm>
        </p:spPr>
        <p:txBody>
          <a:bodyPr/>
          <a:lstStyle/>
          <a:p>
            <a:r>
              <a:rPr lang="en-GB" sz="1600" dirty="0"/>
              <a:t>	</a:t>
            </a:r>
          </a:p>
          <a:p>
            <a:endParaRPr lang="en-GB" dirty="0"/>
          </a:p>
        </p:txBody>
      </p:sp>
      <p:sp>
        <p:nvSpPr>
          <p:cNvPr id="8" name="Text Placeholder 7">
            <a:extLst>
              <a:ext uri="{FF2B5EF4-FFF2-40B4-BE49-F238E27FC236}">
                <a16:creationId xmlns:a16="http://schemas.microsoft.com/office/drawing/2014/main" id="{01269ED0-BC69-4FA3-8BDC-7CCAEF08EEA2}"/>
              </a:ext>
            </a:extLst>
          </p:cNvPr>
          <p:cNvSpPr>
            <a:spLocks noGrp="1"/>
          </p:cNvSpPr>
          <p:nvPr>
            <p:ph type="body" sz="quarter" idx="13"/>
          </p:nvPr>
        </p:nvSpPr>
        <p:spPr/>
        <p:txBody>
          <a:bodyPr/>
          <a:lstStyle/>
          <a:p>
            <a:endParaRPr lang="en-GB"/>
          </a:p>
        </p:txBody>
      </p:sp>
      <p:graphicFrame>
        <p:nvGraphicFramePr>
          <p:cNvPr id="9" name="Table 9">
            <a:extLst>
              <a:ext uri="{FF2B5EF4-FFF2-40B4-BE49-F238E27FC236}">
                <a16:creationId xmlns:a16="http://schemas.microsoft.com/office/drawing/2014/main" id="{26DD2686-D8D2-4FDE-B86B-2DD94DB11A3B}"/>
              </a:ext>
            </a:extLst>
          </p:cNvPr>
          <p:cNvGraphicFramePr>
            <a:graphicFrameLocks noGrp="1"/>
          </p:cNvGraphicFramePr>
          <p:nvPr>
            <p:extLst>
              <p:ext uri="{D42A27DB-BD31-4B8C-83A1-F6EECF244321}">
                <p14:modId xmlns:p14="http://schemas.microsoft.com/office/powerpoint/2010/main" val="770122393"/>
              </p:ext>
            </p:extLst>
          </p:nvPr>
        </p:nvGraphicFramePr>
        <p:xfrm>
          <a:off x="115261" y="991602"/>
          <a:ext cx="8913478" cy="4079752"/>
        </p:xfrm>
        <a:graphic>
          <a:graphicData uri="http://schemas.openxmlformats.org/drawingml/2006/table">
            <a:tbl>
              <a:tblPr firstRow="1" bandRow="1">
                <a:tableStyleId>{5C22544A-7EE6-4342-B048-85BDC9FD1C3A}</a:tableStyleId>
              </a:tblPr>
              <a:tblGrid>
                <a:gridCol w="2351314">
                  <a:extLst>
                    <a:ext uri="{9D8B030D-6E8A-4147-A177-3AD203B41FA5}">
                      <a16:colId xmlns:a16="http://schemas.microsoft.com/office/drawing/2014/main" val="214469272"/>
                    </a:ext>
                  </a:extLst>
                </a:gridCol>
                <a:gridCol w="6562164">
                  <a:extLst>
                    <a:ext uri="{9D8B030D-6E8A-4147-A177-3AD203B41FA5}">
                      <a16:colId xmlns:a16="http://schemas.microsoft.com/office/drawing/2014/main" val="2805491024"/>
                    </a:ext>
                  </a:extLst>
                </a:gridCol>
              </a:tblGrid>
              <a:tr h="359475">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821363678"/>
                  </a:ext>
                </a:extLst>
              </a:tr>
              <a:tr h="533208">
                <a:tc>
                  <a:txBody>
                    <a:bodyPr/>
                    <a:lstStyle/>
                    <a:p>
                      <a:r>
                        <a:rPr lang="en-GB" dirty="0">
                          <a:solidFill>
                            <a:schemeClr val="accent2"/>
                          </a:solidFill>
                        </a:rPr>
                        <a:t>Plan</a:t>
                      </a:r>
                      <a:r>
                        <a:rPr lang="en-GB" dirty="0"/>
                        <a:t> Project: </a:t>
                      </a:r>
                    </a:p>
                  </a:txBody>
                  <a:tcPr/>
                </a:tc>
                <a:tc>
                  <a:txBody>
                    <a:bodyPr/>
                    <a:lstStyle/>
                    <a:p>
                      <a:r>
                        <a:rPr lang="en-GB" dirty="0"/>
                        <a:t>timeline: tasks-deliverables-milestones, risks: mitigation-contingency</a:t>
                      </a:r>
                    </a:p>
                  </a:txBody>
                  <a:tcPr/>
                </a:tc>
                <a:extLst>
                  <a:ext uri="{0D108BD9-81ED-4DB2-BD59-A6C34878D82A}">
                    <a16:rowId xmlns:a16="http://schemas.microsoft.com/office/drawing/2014/main" val="2875420440"/>
                  </a:ext>
                </a:extLst>
              </a:tr>
              <a:tr h="6204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solidFill>
                            <a:schemeClr val="accent2"/>
                          </a:solidFill>
                        </a:rPr>
                        <a:t>Suggest</a:t>
                      </a:r>
                      <a:r>
                        <a:rPr lang="en-GB" dirty="0"/>
                        <a:t> Methodology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(blend of) Type-I-II-III, waterfall vs. agile, strategy</a:t>
                      </a:r>
                    </a:p>
                    <a:p>
                      <a:endParaRPr lang="en-GB" dirty="0"/>
                    </a:p>
                  </a:txBody>
                  <a:tcPr/>
                </a:tc>
                <a:extLst>
                  <a:ext uri="{0D108BD9-81ED-4DB2-BD59-A6C34878D82A}">
                    <a16:rowId xmlns:a16="http://schemas.microsoft.com/office/drawing/2014/main" val="2770471582"/>
                  </a:ext>
                </a:extLst>
              </a:tr>
              <a:tr h="6204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solidFill>
                            <a:schemeClr val="accent2"/>
                          </a:solidFill>
                        </a:rPr>
                        <a:t>Propose</a:t>
                      </a:r>
                      <a:r>
                        <a:rPr lang="en-GB" dirty="0"/>
                        <a:t> Evaluation:</a:t>
                      </a:r>
                    </a:p>
                  </a:txBody>
                  <a:tcPr/>
                </a:tc>
                <a:tc>
                  <a:txBody>
                    <a:bodyPr/>
                    <a:lstStyle/>
                    <a:p>
                      <a:r>
                        <a:rPr lang="en-GB" dirty="0"/>
                        <a:t>qualitative, quantitative, users, experts, stakeholders</a:t>
                      </a:r>
                    </a:p>
                    <a:p>
                      <a:endParaRPr lang="en-GB" dirty="0"/>
                    </a:p>
                  </a:txBody>
                  <a:tcPr/>
                </a:tc>
                <a:extLst>
                  <a:ext uri="{0D108BD9-81ED-4DB2-BD59-A6C34878D82A}">
                    <a16:rowId xmlns:a16="http://schemas.microsoft.com/office/drawing/2014/main" val="2916978201"/>
                  </a:ext>
                </a:extLst>
              </a:tr>
              <a:tr h="6204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solidFill>
                            <a:schemeClr val="accent2"/>
                          </a:solidFill>
                        </a:rPr>
                        <a:t>Preliminary</a:t>
                      </a:r>
                      <a:r>
                        <a:rPr lang="en-GB" dirty="0"/>
                        <a:t> Conclusions: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contribution, reflection, significance, limitations, continuation</a:t>
                      </a:r>
                    </a:p>
                    <a:p>
                      <a:endParaRPr lang="en-GB" dirty="0"/>
                    </a:p>
                  </a:txBody>
                  <a:tcPr/>
                </a:tc>
                <a:extLst>
                  <a:ext uri="{0D108BD9-81ED-4DB2-BD59-A6C34878D82A}">
                    <a16:rowId xmlns:a16="http://schemas.microsoft.com/office/drawing/2014/main" val="2496382134"/>
                  </a:ext>
                </a:extLst>
              </a:tr>
              <a:tr h="6204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Effectively Communicate: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language, formatting, structure, flow, prioritisation, attribution</a:t>
                      </a:r>
                    </a:p>
                    <a:p>
                      <a:endParaRPr lang="en-GB" dirty="0"/>
                    </a:p>
                  </a:txBody>
                  <a:tcPr/>
                </a:tc>
                <a:extLst>
                  <a:ext uri="{0D108BD9-81ED-4DB2-BD59-A6C34878D82A}">
                    <a16:rowId xmlns:a16="http://schemas.microsoft.com/office/drawing/2014/main" val="4056819547"/>
                  </a:ext>
                </a:extLst>
              </a:tr>
              <a:tr h="6204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u="none" strike="noStrike" kern="1200" dirty="0">
                          <a:solidFill>
                            <a:schemeClr val="dk1"/>
                          </a:solidFill>
                          <a:effectLst/>
                          <a:latin typeface="+mn-lt"/>
                          <a:ea typeface="+mn-ea"/>
                          <a:cs typeface="+mn-cs"/>
                        </a:rPr>
                        <a:t>Show </a:t>
                      </a:r>
                      <a:r>
                        <a:rPr lang="en-GB" sz="1800" b="1" u="none" strike="noStrike" kern="1200" dirty="0">
                          <a:solidFill>
                            <a:schemeClr val="dk1"/>
                          </a:solidFill>
                          <a:effectLst/>
                          <a:latin typeface="+mn-lt"/>
                          <a:ea typeface="+mn-ea"/>
                          <a:cs typeface="+mn-cs"/>
                        </a:rPr>
                        <a:t>Independence</a:t>
                      </a:r>
                      <a:r>
                        <a:rPr lang="en-GB" sz="1800" u="none" strike="noStrike" kern="1200" dirty="0">
                          <a:solidFill>
                            <a:schemeClr val="dk1"/>
                          </a:solidFill>
                          <a:effectLst/>
                          <a:latin typeface="+mn-lt"/>
                          <a:ea typeface="+mn-ea"/>
                          <a:cs typeface="+mn-cs"/>
                        </a:rPr>
                        <a:t>:  </a:t>
                      </a:r>
                      <a:endParaRPr lang="en-GB" dirty="0"/>
                    </a:p>
                  </a:txBody>
                  <a:tcPr/>
                </a:tc>
                <a:tc>
                  <a:txBody>
                    <a:bodyPr/>
                    <a:lstStyle/>
                    <a:p>
                      <a:r>
                        <a:rPr lang="en-GB" sz="1800" u="none" strike="noStrike" kern="1200" dirty="0">
                          <a:solidFill>
                            <a:schemeClr val="dk1"/>
                          </a:solidFill>
                          <a:effectLst/>
                          <a:latin typeface="+mn-lt"/>
                          <a:ea typeface="+mn-ea"/>
                          <a:cs typeface="+mn-cs"/>
                        </a:rPr>
                        <a:t>challenge, originality, autonomy, balance, evolution</a:t>
                      </a:r>
                      <a:endParaRPr lang="en-GB" dirty="0"/>
                    </a:p>
                  </a:txBody>
                  <a:tcPr/>
                </a:tc>
                <a:extLst>
                  <a:ext uri="{0D108BD9-81ED-4DB2-BD59-A6C34878D82A}">
                    <a16:rowId xmlns:a16="http://schemas.microsoft.com/office/drawing/2014/main" val="2972803338"/>
                  </a:ext>
                </a:extLst>
              </a:tr>
            </a:tbl>
          </a:graphicData>
        </a:graphic>
      </p:graphicFrame>
      <p:pic>
        <p:nvPicPr>
          <p:cNvPr id="2" name="Audio 1">
            <a:hlinkClick r:id="" action="ppaction://media"/>
            <a:extLst>
              <a:ext uri="{FF2B5EF4-FFF2-40B4-BE49-F238E27FC236}">
                <a16:creationId xmlns:a16="http://schemas.microsoft.com/office/drawing/2014/main" id="{8BDAAE5F-58E7-45E8-B411-5688427D08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048770831"/>
      </p:ext>
    </p:extLst>
  </p:cSld>
  <p:clrMapOvr>
    <a:masterClrMapping/>
  </p:clrMapOvr>
  <mc:AlternateContent xmlns:mc="http://schemas.openxmlformats.org/markup-compatibility/2006" xmlns:p14="http://schemas.microsoft.com/office/powerpoint/2010/main">
    <mc:Choice Requires="p14">
      <p:transition spd="slow" p14:dur="2000" advTm="179472"/>
    </mc:Choice>
    <mc:Fallback xmlns="">
      <p:transition spd="slow" advTm="179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E2F82E-C278-443A-8883-D45F2D6DE0F2}"/>
              </a:ext>
            </a:extLst>
          </p:cNvPr>
          <p:cNvSpPr>
            <a:spLocks noGrp="1"/>
          </p:cNvSpPr>
          <p:nvPr>
            <p:ph type="ctrTitle"/>
          </p:nvPr>
        </p:nvSpPr>
        <p:spPr/>
        <p:txBody>
          <a:bodyPr/>
          <a:lstStyle/>
          <a:p>
            <a:r>
              <a:rPr lang="en-US" dirty="0"/>
              <a:t>Writing your research proposal</a:t>
            </a:r>
            <a:endParaRPr lang="en-GB" dirty="0"/>
          </a:p>
        </p:txBody>
      </p:sp>
      <p:sp>
        <p:nvSpPr>
          <p:cNvPr id="6" name="Subtitle 5">
            <a:extLst>
              <a:ext uri="{FF2B5EF4-FFF2-40B4-BE49-F238E27FC236}">
                <a16:creationId xmlns:a16="http://schemas.microsoft.com/office/drawing/2014/main" id="{5C8EFC87-AB92-404B-B6F8-186A8823E0D5}"/>
              </a:ext>
            </a:extLst>
          </p:cNvPr>
          <p:cNvSpPr>
            <a:spLocks noGrp="1"/>
          </p:cNvSpPr>
          <p:nvPr>
            <p:ph type="subTitle" idx="1"/>
          </p:nvPr>
        </p:nvSpPr>
        <p:spPr>
          <a:xfrm>
            <a:off x="232545" y="3181190"/>
            <a:ext cx="5260694" cy="833598"/>
          </a:xfrm>
        </p:spPr>
        <p:txBody>
          <a:bodyPr/>
          <a:lstStyle/>
          <a:p>
            <a:r>
              <a:rPr lang="en-GB" dirty="0"/>
              <a:t>Part 2: The marking criteria</a:t>
            </a:r>
          </a:p>
        </p:txBody>
      </p:sp>
      <p:sp>
        <p:nvSpPr>
          <p:cNvPr id="7" name="Text Placeholder 6">
            <a:extLst>
              <a:ext uri="{FF2B5EF4-FFF2-40B4-BE49-F238E27FC236}">
                <a16:creationId xmlns:a16="http://schemas.microsoft.com/office/drawing/2014/main" id="{8B9513DC-43D4-4BD4-8748-7F11245301CC}"/>
              </a:ext>
            </a:extLst>
          </p:cNvPr>
          <p:cNvSpPr>
            <a:spLocks noGrp="1"/>
          </p:cNvSpPr>
          <p:nvPr>
            <p:ph type="body" sz="quarter" idx="12"/>
          </p:nvPr>
        </p:nvSpPr>
        <p:spPr/>
        <p:txBody>
          <a:bodyPr/>
          <a:lstStyle/>
          <a:p>
            <a:endParaRPr lang="en-GB"/>
          </a:p>
        </p:txBody>
      </p:sp>
      <p:pic>
        <p:nvPicPr>
          <p:cNvPr id="2" name="Audio 1">
            <a:hlinkClick r:id="" action="ppaction://media"/>
            <a:extLst>
              <a:ext uri="{FF2B5EF4-FFF2-40B4-BE49-F238E27FC236}">
                <a16:creationId xmlns:a16="http://schemas.microsoft.com/office/drawing/2014/main" id="{10F2E236-E0B9-40FA-866C-796F8CD1CF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282931079"/>
      </p:ext>
    </p:extLst>
  </p:cSld>
  <p:clrMapOvr>
    <a:masterClrMapping/>
  </p:clrMapOvr>
  <mc:AlternateContent xmlns:mc="http://schemas.openxmlformats.org/markup-compatibility/2006" xmlns:p14="http://schemas.microsoft.com/office/powerpoint/2010/main">
    <mc:Choice Requires="p14">
      <p:transition spd="slow" p14:dur="2000" advTm="9639"/>
    </mc:Choice>
    <mc:Fallback xmlns="">
      <p:transition spd="slow" advTm="9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06AA13-9DFA-4441-B591-EBAD109CCA23}"/>
              </a:ext>
            </a:extLst>
          </p:cNvPr>
          <p:cNvSpPr>
            <a:spLocks noGrp="1"/>
          </p:cNvSpPr>
          <p:nvPr>
            <p:ph type="body" sz="quarter" idx="11"/>
          </p:nvPr>
        </p:nvSpPr>
        <p:spPr/>
        <p:txBody>
          <a:bodyPr/>
          <a:lstStyle/>
          <a:p>
            <a:r>
              <a:rPr lang="en-GB" dirty="0"/>
              <a:t>How to score 60-64</a:t>
            </a:r>
          </a:p>
        </p:txBody>
      </p:sp>
      <p:sp>
        <p:nvSpPr>
          <p:cNvPr id="7" name="Text Placeholder 6">
            <a:extLst>
              <a:ext uri="{FF2B5EF4-FFF2-40B4-BE49-F238E27FC236}">
                <a16:creationId xmlns:a16="http://schemas.microsoft.com/office/drawing/2014/main" id="{006C7D7D-5437-40E4-B92C-9B61C128BDB6}"/>
              </a:ext>
            </a:extLst>
          </p:cNvPr>
          <p:cNvSpPr>
            <a:spLocks noGrp="1"/>
          </p:cNvSpPr>
          <p:nvPr>
            <p:ph type="body" sz="quarter" idx="12"/>
          </p:nvPr>
        </p:nvSpPr>
        <p:spPr/>
        <p:txBody>
          <a:bodyPr/>
          <a:lstStyle/>
          <a:p>
            <a:endParaRPr lang="en-GB" dirty="0"/>
          </a:p>
        </p:txBody>
      </p:sp>
      <p:sp>
        <p:nvSpPr>
          <p:cNvPr id="8" name="Text Placeholder 7">
            <a:extLst>
              <a:ext uri="{FF2B5EF4-FFF2-40B4-BE49-F238E27FC236}">
                <a16:creationId xmlns:a16="http://schemas.microsoft.com/office/drawing/2014/main" id="{F8B0B915-BD78-4919-BDE7-F18601278050}"/>
              </a:ext>
            </a:extLst>
          </p:cNvPr>
          <p:cNvSpPr>
            <a:spLocks noGrp="1"/>
          </p:cNvSpPr>
          <p:nvPr>
            <p:ph type="body" sz="quarter" idx="13"/>
          </p:nvPr>
        </p:nvSpPr>
        <p:spPr/>
        <p:txBody>
          <a:bodyPr/>
          <a:lstStyle/>
          <a:p>
            <a:endParaRPr lang="en-GB"/>
          </a:p>
        </p:txBody>
      </p:sp>
      <p:graphicFrame>
        <p:nvGraphicFramePr>
          <p:cNvPr id="9" name="Table 9">
            <a:extLst>
              <a:ext uri="{FF2B5EF4-FFF2-40B4-BE49-F238E27FC236}">
                <a16:creationId xmlns:a16="http://schemas.microsoft.com/office/drawing/2014/main" id="{B20AFDF5-F6FE-4F4F-AFF1-DBDBA89C74ED}"/>
              </a:ext>
            </a:extLst>
          </p:cNvPr>
          <p:cNvGraphicFramePr>
            <a:graphicFrameLocks noGrp="1"/>
          </p:cNvGraphicFramePr>
          <p:nvPr>
            <p:extLst>
              <p:ext uri="{D42A27DB-BD31-4B8C-83A1-F6EECF244321}">
                <p14:modId xmlns:p14="http://schemas.microsoft.com/office/powerpoint/2010/main" val="3627463860"/>
              </p:ext>
            </p:extLst>
          </p:nvPr>
        </p:nvGraphicFramePr>
        <p:xfrm>
          <a:off x="-1" y="874713"/>
          <a:ext cx="9144001" cy="4274742"/>
        </p:xfrm>
        <a:graphic>
          <a:graphicData uri="http://schemas.openxmlformats.org/drawingml/2006/table">
            <a:tbl>
              <a:tblPr firstRow="1" bandRow="1">
                <a:tableStyleId>{5C22544A-7EE6-4342-B048-85BDC9FD1C3A}</a:tableStyleId>
              </a:tblPr>
              <a:tblGrid>
                <a:gridCol w="9144001">
                  <a:extLst>
                    <a:ext uri="{9D8B030D-6E8A-4147-A177-3AD203B41FA5}">
                      <a16:colId xmlns:a16="http://schemas.microsoft.com/office/drawing/2014/main" val="1339450731"/>
                    </a:ext>
                  </a:extLst>
                </a:gridCol>
              </a:tblGrid>
              <a:tr h="388613">
                <a:tc>
                  <a:txBody>
                    <a:bodyPr/>
                    <a:lstStyle/>
                    <a:p>
                      <a:endParaRPr lang="en-GB" dirty="0"/>
                    </a:p>
                  </a:txBody>
                  <a:tcPr/>
                </a:tc>
                <a:extLst>
                  <a:ext uri="{0D108BD9-81ED-4DB2-BD59-A6C34878D82A}">
                    <a16:rowId xmlns:a16="http://schemas.microsoft.com/office/drawing/2014/main" val="3586078748"/>
                  </a:ext>
                </a:extLst>
              </a:tr>
              <a:tr h="3886129">
                <a:tc>
                  <a:txBody>
                    <a:bodyPr/>
                    <a:lstStyle/>
                    <a:p>
                      <a:pPr marL="285750" indent="-285750">
                        <a:buFont typeface="Arial" panose="020B0604020202020204" pitchFamily="34" charset="0"/>
                        <a:buChar char="•"/>
                      </a:pPr>
                      <a:r>
                        <a:rPr lang="en-GB" sz="1800" kern="1200" dirty="0">
                          <a:solidFill>
                            <a:schemeClr val="dk1"/>
                          </a:solidFill>
                          <a:effectLst/>
                          <a:latin typeface="+mn-lt"/>
                          <a:ea typeface="+mn-ea"/>
                          <a:cs typeface="+mn-cs"/>
                        </a:rPr>
                        <a:t>Project assessment criteria are satisfied to a </a:t>
                      </a:r>
                      <a:r>
                        <a:rPr lang="en-GB" sz="1800" kern="1200" dirty="0">
                          <a:solidFill>
                            <a:schemeClr val="dk1"/>
                          </a:solidFill>
                          <a:effectLst/>
                          <a:highlight>
                            <a:srgbClr val="FFFF00"/>
                          </a:highlight>
                          <a:latin typeface="+mn-lt"/>
                          <a:ea typeface="+mn-ea"/>
                          <a:cs typeface="+mn-cs"/>
                        </a:rPr>
                        <a:t>good standard </a:t>
                      </a:r>
                      <a:r>
                        <a:rPr lang="en-GB" sz="1800" kern="1200" dirty="0">
                          <a:solidFill>
                            <a:schemeClr val="dk1"/>
                          </a:solidFill>
                          <a:effectLst/>
                          <a:latin typeface="+mn-lt"/>
                          <a:ea typeface="+mn-ea"/>
                          <a:cs typeface="+mn-cs"/>
                        </a:rPr>
                        <a:t>with </a:t>
                      </a:r>
                      <a:r>
                        <a:rPr lang="en-GB" sz="1800" kern="1200" dirty="0">
                          <a:solidFill>
                            <a:schemeClr val="dk1"/>
                          </a:solidFill>
                          <a:effectLst/>
                          <a:highlight>
                            <a:srgbClr val="FFFF00"/>
                          </a:highlight>
                          <a:latin typeface="+mn-lt"/>
                          <a:ea typeface="+mn-ea"/>
                          <a:cs typeface="+mn-cs"/>
                        </a:rPr>
                        <a:t>few areas of weakness</a:t>
                      </a:r>
                      <a:r>
                        <a:rPr lang="en-GB" sz="1800" kern="1200" dirty="0">
                          <a:solidFill>
                            <a:schemeClr val="dk1"/>
                          </a:solidFill>
                          <a:effectLst/>
                          <a:latin typeface="+mn-lt"/>
                          <a:ea typeface="+mn-ea"/>
                          <a:cs typeface="+mn-cs"/>
                        </a:rPr>
                        <a:t>.</a:t>
                      </a:r>
                    </a:p>
                    <a:p>
                      <a:pPr marL="285750" indent="-285750">
                        <a:buFont typeface="Arial" panose="020B0604020202020204" pitchFamily="34" charset="0"/>
                        <a:buChar char="•"/>
                      </a:pPr>
                      <a:endParaRPr lang="en-GB" sz="1800" kern="1200" dirty="0">
                        <a:solidFill>
                          <a:schemeClr val="dk1"/>
                        </a:solidFill>
                        <a:effectLst/>
                        <a:latin typeface="+mn-lt"/>
                        <a:ea typeface="+mn-ea"/>
                        <a:cs typeface="+mn-cs"/>
                      </a:endParaRPr>
                    </a:p>
                    <a:p>
                      <a:pPr marL="285750" indent="-285750">
                        <a:buFont typeface="Arial" panose="020B0604020202020204" pitchFamily="34" charset="0"/>
                        <a:buChar char="•"/>
                      </a:pPr>
                      <a:r>
                        <a:rPr lang="en-GB" sz="1800" kern="1200" dirty="0">
                          <a:solidFill>
                            <a:schemeClr val="dk1"/>
                          </a:solidFill>
                          <a:effectLst/>
                          <a:latin typeface="+mn-lt"/>
                          <a:ea typeface="+mn-ea"/>
                          <a:cs typeface="+mn-cs"/>
                        </a:rPr>
                        <a:t>Good knowledge and understanding </a:t>
                      </a:r>
                    </a:p>
                    <a:p>
                      <a:pPr marL="285750" indent="-285750">
                        <a:buFont typeface="Arial" panose="020B0604020202020204" pitchFamily="34" charset="0"/>
                        <a:buChar char="•"/>
                      </a:pPr>
                      <a:endParaRPr lang="en-GB" sz="1800" kern="1200" dirty="0">
                        <a:solidFill>
                          <a:schemeClr val="dk1"/>
                        </a:solidFill>
                        <a:effectLst/>
                        <a:latin typeface="+mn-lt"/>
                        <a:ea typeface="+mn-ea"/>
                        <a:cs typeface="+mn-cs"/>
                      </a:endParaRPr>
                    </a:p>
                    <a:p>
                      <a:pPr marL="285750" indent="-285750">
                        <a:buFont typeface="Arial" panose="020B0604020202020204" pitchFamily="34" charset="0"/>
                        <a:buChar char="•"/>
                      </a:pPr>
                      <a:r>
                        <a:rPr lang="en-GB" sz="1800" kern="1200" dirty="0">
                          <a:solidFill>
                            <a:schemeClr val="dk1"/>
                          </a:solidFill>
                          <a:effectLst/>
                          <a:latin typeface="+mn-lt"/>
                          <a:ea typeface="+mn-ea"/>
                          <a:cs typeface="+mn-cs"/>
                        </a:rPr>
                        <a:t>Clear evidence of analysis, coherence</a:t>
                      </a:r>
                    </a:p>
                    <a:p>
                      <a:pPr marL="0" indent="0">
                        <a:buFont typeface="Arial" panose="020B0604020202020204" pitchFamily="34" charset="0"/>
                        <a:buNone/>
                      </a:pPr>
                      <a:endParaRPr lang="en-GB" sz="1800" kern="1200" dirty="0">
                        <a:solidFill>
                          <a:schemeClr val="dk1"/>
                        </a:solidFill>
                        <a:effectLst/>
                        <a:latin typeface="+mn-lt"/>
                        <a:ea typeface="+mn-ea"/>
                        <a:cs typeface="+mn-cs"/>
                      </a:endParaRPr>
                    </a:p>
                    <a:p>
                      <a:pPr marL="285750" indent="-285750">
                        <a:buFont typeface="Arial" panose="020B0604020202020204" pitchFamily="34" charset="0"/>
                        <a:buChar char="•"/>
                      </a:pPr>
                      <a:r>
                        <a:rPr lang="en-GB" sz="1800" kern="1200" dirty="0">
                          <a:solidFill>
                            <a:schemeClr val="dk1"/>
                          </a:solidFill>
                          <a:effectLst/>
                          <a:latin typeface="+mn-lt"/>
                          <a:ea typeface="+mn-ea"/>
                          <a:cs typeface="+mn-cs"/>
                        </a:rPr>
                        <a:t>ability to synthesise materials from other modules, primary sources and knowledge at the forefront of the field.</a:t>
                      </a:r>
                    </a:p>
                    <a:p>
                      <a:pPr marL="285750" indent="-285750">
                        <a:buFont typeface="Arial" panose="020B0604020202020204" pitchFamily="34" charset="0"/>
                        <a:buChar char="•"/>
                      </a:pPr>
                      <a:endParaRPr lang="en-GB" sz="1800" kern="1200" dirty="0">
                        <a:solidFill>
                          <a:schemeClr val="dk1"/>
                        </a:solidFill>
                        <a:effectLst/>
                        <a:latin typeface="+mn-lt"/>
                        <a:ea typeface="+mn-ea"/>
                        <a:cs typeface="+mn-cs"/>
                      </a:endParaRPr>
                    </a:p>
                    <a:p>
                      <a:pPr marL="285750" indent="-285750">
                        <a:buFont typeface="Arial" panose="020B0604020202020204" pitchFamily="34" charset="0"/>
                        <a:buChar char="•"/>
                      </a:pPr>
                      <a:r>
                        <a:rPr lang="en-GB" sz="1800" kern="1200" dirty="0">
                          <a:solidFill>
                            <a:schemeClr val="dk1"/>
                          </a:solidFill>
                          <a:effectLst/>
                          <a:latin typeface="+mn-lt"/>
                          <a:ea typeface="+mn-ea"/>
                          <a:cs typeface="+mn-cs"/>
                        </a:rPr>
                        <a:t>Report well organised, accurate and very well presented (with “</a:t>
                      </a:r>
                      <a:r>
                        <a:rPr lang="en-GB" sz="1800" kern="1200" dirty="0">
                          <a:solidFill>
                            <a:schemeClr val="dk1"/>
                          </a:solidFill>
                          <a:effectLst/>
                          <a:highlight>
                            <a:srgbClr val="FFFF00"/>
                          </a:highlight>
                          <a:latin typeface="+mn-lt"/>
                          <a:ea typeface="+mn-ea"/>
                          <a:cs typeface="+mn-cs"/>
                        </a:rPr>
                        <a:t>all the boxes being ticked</a:t>
                      </a:r>
                      <a:r>
                        <a:rPr lang="en-GB" sz="1800" kern="1200" dirty="0">
                          <a:solidFill>
                            <a:schemeClr val="dk1"/>
                          </a:solidFill>
                          <a:effectLst/>
                          <a:latin typeface="+mn-lt"/>
                          <a:ea typeface="+mn-ea"/>
                          <a:cs typeface="+mn-cs"/>
                        </a:rPr>
                        <a:t>”).</a:t>
                      </a:r>
                    </a:p>
                  </a:txBody>
                  <a:tcPr/>
                </a:tc>
                <a:extLst>
                  <a:ext uri="{0D108BD9-81ED-4DB2-BD59-A6C34878D82A}">
                    <a16:rowId xmlns:a16="http://schemas.microsoft.com/office/drawing/2014/main" val="2764774778"/>
                  </a:ext>
                </a:extLst>
              </a:tr>
            </a:tbl>
          </a:graphicData>
        </a:graphic>
      </p:graphicFrame>
      <p:pic>
        <p:nvPicPr>
          <p:cNvPr id="2" name="Audio 1">
            <a:hlinkClick r:id="" action="ppaction://media"/>
            <a:extLst>
              <a:ext uri="{FF2B5EF4-FFF2-40B4-BE49-F238E27FC236}">
                <a16:creationId xmlns:a16="http://schemas.microsoft.com/office/drawing/2014/main" id="{279C5825-1FE2-470D-976C-B86D143725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214725564"/>
      </p:ext>
    </p:extLst>
  </p:cSld>
  <p:clrMapOvr>
    <a:masterClrMapping/>
  </p:clrMapOvr>
  <mc:AlternateContent xmlns:mc="http://schemas.openxmlformats.org/markup-compatibility/2006" xmlns:p14="http://schemas.microsoft.com/office/powerpoint/2010/main">
    <mc:Choice Requires="p14">
      <p:transition spd="slow" p14:dur="2000" advTm="108563"/>
    </mc:Choice>
    <mc:Fallback xmlns="">
      <p:transition spd="slow" advTm="108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06AA13-9DFA-4441-B591-EBAD109CCA23}"/>
              </a:ext>
            </a:extLst>
          </p:cNvPr>
          <p:cNvSpPr>
            <a:spLocks noGrp="1"/>
          </p:cNvSpPr>
          <p:nvPr>
            <p:ph type="body" sz="quarter" idx="11"/>
          </p:nvPr>
        </p:nvSpPr>
        <p:spPr/>
        <p:txBody>
          <a:bodyPr/>
          <a:lstStyle/>
          <a:p>
            <a:r>
              <a:rPr lang="en-GB" dirty="0"/>
              <a:t>How to score 65-69</a:t>
            </a:r>
          </a:p>
        </p:txBody>
      </p:sp>
      <p:sp>
        <p:nvSpPr>
          <p:cNvPr id="7" name="Text Placeholder 6">
            <a:extLst>
              <a:ext uri="{FF2B5EF4-FFF2-40B4-BE49-F238E27FC236}">
                <a16:creationId xmlns:a16="http://schemas.microsoft.com/office/drawing/2014/main" id="{006C7D7D-5437-40E4-B92C-9B61C128BDB6}"/>
              </a:ext>
            </a:extLst>
          </p:cNvPr>
          <p:cNvSpPr>
            <a:spLocks noGrp="1"/>
          </p:cNvSpPr>
          <p:nvPr>
            <p:ph type="body" sz="quarter" idx="12"/>
          </p:nvPr>
        </p:nvSpPr>
        <p:spPr/>
        <p:txBody>
          <a:bodyPr/>
          <a:lstStyle/>
          <a:p>
            <a:endParaRPr lang="en-GB" dirty="0"/>
          </a:p>
        </p:txBody>
      </p:sp>
      <p:sp>
        <p:nvSpPr>
          <p:cNvPr id="8" name="Text Placeholder 7">
            <a:extLst>
              <a:ext uri="{FF2B5EF4-FFF2-40B4-BE49-F238E27FC236}">
                <a16:creationId xmlns:a16="http://schemas.microsoft.com/office/drawing/2014/main" id="{F8B0B915-BD78-4919-BDE7-F18601278050}"/>
              </a:ext>
            </a:extLst>
          </p:cNvPr>
          <p:cNvSpPr>
            <a:spLocks noGrp="1"/>
          </p:cNvSpPr>
          <p:nvPr>
            <p:ph type="body" sz="quarter" idx="13"/>
          </p:nvPr>
        </p:nvSpPr>
        <p:spPr/>
        <p:txBody>
          <a:bodyPr/>
          <a:lstStyle/>
          <a:p>
            <a:endParaRPr lang="en-GB"/>
          </a:p>
        </p:txBody>
      </p:sp>
      <p:graphicFrame>
        <p:nvGraphicFramePr>
          <p:cNvPr id="9" name="Table 9">
            <a:extLst>
              <a:ext uri="{FF2B5EF4-FFF2-40B4-BE49-F238E27FC236}">
                <a16:creationId xmlns:a16="http://schemas.microsoft.com/office/drawing/2014/main" id="{B20AFDF5-F6FE-4F4F-AFF1-DBDBA89C74ED}"/>
              </a:ext>
            </a:extLst>
          </p:cNvPr>
          <p:cNvGraphicFramePr>
            <a:graphicFrameLocks noGrp="1"/>
          </p:cNvGraphicFramePr>
          <p:nvPr>
            <p:extLst>
              <p:ext uri="{D42A27DB-BD31-4B8C-83A1-F6EECF244321}">
                <p14:modId xmlns:p14="http://schemas.microsoft.com/office/powerpoint/2010/main" val="311905232"/>
              </p:ext>
            </p:extLst>
          </p:nvPr>
        </p:nvGraphicFramePr>
        <p:xfrm>
          <a:off x="-1" y="874713"/>
          <a:ext cx="9144001" cy="4274742"/>
        </p:xfrm>
        <a:graphic>
          <a:graphicData uri="http://schemas.openxmlformats.org/drawingml/2006/table">
            <a:tbl>
              <a:tblPr firstRow="1" bandRow="1">
                <a:tableStyleId>{5C22544A-7EE6-4342-B048-85BDC9FD1C3A}</a:tableStyleId>
              </a:tblPr>
              <a:tblGrid>
                <a:gridCol w="9144001">
                  <a:extLst>
                    <a:ext uri="{9D8B030D-6E8A-4147-A177-3AD203B41FA5}">
                      <a16:colId xmlns:a16="http://schemas.microsoft.com/office/drawing/2014/main" val="1339450731"/>
                    </a:ext>
                  </a:extLst>
                </a:gridCol>
              </a:tblGrid>
              <a:tr h="388613">
                <a:tc>
                  <a:txBody>
                    <a:bodyPr/>
                    <a:lstStyle/>
                    <a:p>
                      <a:endParaRPr lang="en-GB" dirty="0"/>
                    </a:p>
                  </a:txBody>
                  <a:tcPr/>
                </a:tc>
                <a:extLst>
                  <a:ext uri="{0D108BD9-81ED-4DB2-BD59-A6C34878D82A}">
                    <a16:rowId xmlns:a16="http://schemas.microsoft.com/office/drawing/2014/main" val="3586078748"/>
                  </a:ext>
                </a:extLst>
              </a:tr>
              <a:tr h="3886129">
                <a:tc>
                  <a:txBody>
                    <a:bodyPr/>
                    <a:lstStyle/>
                    <a:p>
                      <a:pPr marL="285750" indent="-285750">
                        <a:buFont typeface="Arial" panose="020B0604020202020204" pitchFamily="34" charset="0"/>
                        <a:buChar char="•"/>
                      </a:pPr>
                      <a:r>
                        <a:rPr lang="en-GB" sz="1800" kern="1200" dirty="0">
                          <a:solidFill>
                            <a:schemeClr val="dk1"/>
                          </a:solidFill>
                          <a:effectLst/>
                          <a:latin typeface="+mn-lt"/>
                          <a:ea typeface="+mn-ea"/>
                          <a:cs typeface="+mn-cs"/>
                        </a:rPr>
                        <a:t>Project assessment criteria satisfied to </a:t>
                      </a:r>
                      <a:r>
                        <a:rPr lang="en-GB" sz="1800" kern="1200" dirty="0">
                          <a:solidFill>
                            <a:schemeClr val="dk1"/>
                          </a:solidFill>
                          <a:effectLst/>
                          <a:highlight>
                            <a:srgbClr val="FFFF00"/>
                          </a:highlight>
                          <a:latin typeface="+mn-lt"/>
                          <a:ea typeface="+mn-ea"/>
                          <a:cs typeface="+mn-cs"/>
                        </a:rPr>
                        <a:t>high </a:t>
                      </a:r>
                      <a:r>
                        <a:rPr lang="en-GB" sz="1800" kern="1200" dirty="0">
                          <a:solidFill>
                            <a:schemeClr val="dk1"/>
                          </a:solidFill>
                          <a:effectLst/>
                          <a:latin typeface="+mn-lt"/>
                          <a:ea typeface="+mn-ea"/>
                          <a:cs typeface="+mn-cs"/>
                        </a:rPr>
                        <a:t>standard with </a:t>
                      </a:r>
                      <a:r>
                        <a:rPr lang="en-GB" sz="1800" kern="1200" dirty="0">
                          <a:solidFill>
                            <a:schemeClr val="dk1"/>
                          </a:solidFill>
                          <a:effectLst/>
                          <a:highlight>
                            <a:srgbClr val="FFFF00"/>
                          </a:highlight>
                          <a:latin typeface="+mn-lt"/>
                          <a:ea typeface="+mn-ea"/>
                          <a:cs typeface="+mn-cs"/>
                        </a:rPr>
                        <a:t>very few areas </a:t>
                      </a:r>
                      <a:r>
                        <a:rPr lang="en-GB" sz="1800" kern="1200" dirty="0">
                          <a:solidFill>
                            <a:schemeClr val="dk1"/>
                          </a:solidFill>
                          <a:effectLst/>
                          <a:latin typeface="+mn-lt"/>
                          <a:ea typeface="+mn-ea"/>
                          <a:cs typeface="+mn-cs"/>
                        </a:rPr>
                        <a:t>of weakness.</a:t>
                      </a:r>
                    </a:p>
                    <a:p>
                      <a:endParaRPr lang="en-GB" sz="1800" kern="1200" dirty="0">
                        <a:solidFill>
                          <a:schemeClr val="dk1"/>
                        </a:solidFill>
                        <a:effectLst/>
                        <a:latin typeface="+mn-lt"/>
                        <a:ea typeface="+mn-ea"/>
                        <a:cs typeface="+mn-cs"/>
                      </a:endParaRPr>
                    </a:p>
                    <a:p>
                      <a:pPr marL="285750" indent="-285750">
                        <a:buFont typeface="Arial" panose="020B0604020202020204" pitchFamily="34" charset="0"/>
                        <a:buChar char="•"/>
                      </a:pPr>
                      <a:r>
                        <a:rPr lang="en-GB" sz="1800" kern="1200" dirty="0">
                          <a:solidFill>
                            <a:schemeClr val="dk1"/>
                          </a:solidFill>
                          <a:effectLst/>
                          <a:highlight>
                            <a:srgbClr val="FFFF00"/>
                          </a:highlight>
                          <a:latin typeface="+mn-lt"/>
                          <a:ea typeface="+mn-ea"/>
                          <a:cs typeface="+mn-cs"/>
                        </a:rPr>
                        <a:t>Excellent</a:t>
                      </a:r>
                      <a:r>
                        <a:rPr lang="en-GB" sz="1800" kern="1200" dirty="0">
                          <a:solidFill>
                            <a:schemeClr val="dk1"/>
                          </a:solidFill>
                          <a:effectLst/>
                          <a:latin typeface="+mn-lt"/>
                          <a:ea typeface="+mn-ea"/>
                          <a:cs typeface="+mn-cs"/>
                        </a:rPr>
                        <a:t> knowledge and understanding</a:t>
                      </a:r>
                    </a:p>
                    <a:p>
                      <a:endParaRPr lang="en-GB" sz="1800" kern="1200" dirty="0">
                        <a:solidFill>
                          <a:schemeClr val="dk1"/>
                        </a:solidFill>
                        <a:effectLst/>
                        <a:latin typeface="+mn-lt"/>
                        <a:ea typeface="+mn-ea"/>
                        <a:cs typeface="+mn-cs"/>
                      </a:endParaRPr>
                    </a:p>
                    <a:p>
                      <a:pPr marL="285750" indent="-285750">
                        <a:buFont typeface="Arial" panose="020B0604020202020204" pitchFamily="34" charset="0"/>
                        <a:buChar char="•"/>
                      </a:pPr>
                      <a:r>
                        <a:rPr lang="en-GB" sz="1800" kern="1200" dirty="0">
                          <a:solidFill>
                            <a:schemeClr val="dk1"/>
                          </a:solidFill>
                          <a:effectLst/>
                          <a:latin typeface="+mn-lt"/>
                          <a:ea typeface="+mn-ea"/>
                          <a:cs typeface="+mn-cs"/>
                        </a:rPr>
                        <a:t>clear evidence of analysis, coherence, </a:t>
                      </a:r>
                      <a:r>
                        <a:rPr lang="en-GB" sz="1800" kern="1200" dirty="0">
                          <a:solidFill>
                            <a:schemeClr val="dk1"/>
                          </a:solidFill>
                          <a:effectLst/>
                          <a:highlight>
                            <a:srgbClr val="00FFFF"/>
                          </a:highlight>
                          <a:latin typeface="+mn-lt"/>
                          <a:ea typeface="+mn-ea"/>
                          <a:cs typeface="+mn-cs"/>
                        </a:rPr>
                        <a:t>creativity, originality </a:t>
                      </a:r>
                    </a:p>
                    <a:p>
                      <a:pPr marL="0" indent="0">
                        <a:buFont typeface="Arial" panose="020B0604020202020204" pitchFamily="34" charset="0"/>
                        <a:buNone/>
                      </a:pPr>
                      <a:endParaRPr lang="en-GB" sz="1800" kern="1200" dirty="0">
                        <a:solidFill>
                          <a:schemeClr val="dk1"/>
                        </a:solidFill>
                        <a:effectLst/>
                        <a:latin typeface="+mn-lt"/>
                        <a:ea typeface="+mn-ea"/>
                        <a:cs typeface="+mn-cs"/>
                      </a:endParaRPr>
                    </a:p>
                    <a:p>
                      <a:pPr marL="285750" indent="-285750">
                        <a:buFont typeface="Arial" panose="020B0604020202020204" pitchFamily="34" charset="0"/>
                        <a:buChar char="•"/>
                      </a:pPr>
                      <a:r>
                        <a:rPr lang="en-GB" sz="1800" kern="1200" dirty="0">
                          <a:solidFill>
                            <a:schemeClr val="dk1"/>
                          </a:solidFill>
                          <a:effectLst/>
                          <a:latin typeface="+mn-lt"/>
                          <a:ea typeface="+mn-ea"/>
                          <a:cs typeface="+mn-cs"/>
                        </a:rPr>
                        <a:t>ability to synthesise </a:t>
                      </a:r>
                      <a:r>
                        <a:rPr lang="en-GB" sz="1800" kern="1200" dirty="0">
                          <a:solidFill>
                            <a:schemeClr val="dk1"/>
                          </a:solidFill>
                          <a:effectLst/>
                          <a:highlight>
                            <a:srgbClr val="FFFF00"/>
                          </a:highlight>
                          <a:latin typeface="+mn-lt"/>
                          <a:ea typeface="+mn-ea"/>
                          <a:cs typeface="+mn-cs"/>
                        </a:rPr>
                        <a:t>appropriate principles </a:t>
                      </a:r>
                      <a:r>
                        <a:rPr lang="en-GB" sz="1800" kern="1200" dirty="0">
                          <a:solidFill>
                            <a:schemeClr val="dk1"/>
                          </a:solidFill>
                          <a:effectLst/>
                          <a:latin typeface="+mn-lt"/>
                          <a:ea typeface="+mn-ea"/>
                          <a:cs typeface="+mn-cs"/>
                        </a:rPr>
                        <a:t>by reference, where appropriate, to primary sources and knowledge at the forefront of the field.</a:t>
                      </a:r>
                    </a:p>
                    <a:p>
                      <a:pPr marL="285750" indent="-285750">
                        <a:buFont typeface="Arial" panose="020B0604020202020204" pitchFamily="34" charset="0"/>
                        <a:buChar char="•"/>
                      </a:pPr>
                      <a:endParaRPr lang="en-GB" sz="1800" kern="1200" dirty="0">
                        <a:solidFill>
                          <a:schemeClr val="dk1"/>
                        </a:solidFill>
                        <a:effectLst/>
                        <a:latin typeface="+mn-lt"/>
                        <a:ea typeface="+mn-ea"/>
                        <a:cs typeface="+mn-cs"/>
                      </a:endParaRPr>
                    </a:p>
                    <a:p>
                      <a:pPr marL="285750" indent="-285750">
                        <a:buFont typeface="Arial" panose="020B0604020202020204" pitchFamily="34" charset="0"/>
                        <a:buChar char="•"/>
                      </a:pPr>
                      <a:r>
                        <a:rPr lang="en-GB" sz="1800" kern="1200" dirty="0">
                          <a:solidFill>
                            <a:schemeClr val="dk1"/>
                          </a:solidFill>
                          <a:effectLst/>
                          <a:latin typeface="+mn-lt"/>
                          <a:ea typeface="+mn-ea"/>
                          <a:cs typeface="+mn-cs"/>
                        </a:rPr>
                        <a:t>Report very well organised, accurate and very well presented </a:t>
                      </a:r>
                    </a:p>
                    <a:p>
                      <a:pPr marL="285750" indent="-285750">
                        <a:buFont typeface="Arial" panose="020B0604020202020204" pitchFamily="34" charset="0"/>
                        <a:buChar char="•"/>
                      </a:pPr>
                      <a:endParaRPr lang="en-GB" sz="1800" kern="1200" dirty="0">
                        <a:solidFill>
                          <a:schemeClr val="dk1"/>
                        </a:solidFill>
                        <a:effectLst/>
                        <a:latin typeface="+mn-lt"/>
                        <a:ea typeface="+mn-ea"/>
                        <a:cs typeface="+mn-cs"/>
                      </a:endParaRPr>
                    </a:p>
                    <a:p>
                      <a:pPr marL="285750" indent="-285750">
                        <a:buFont typeface="Arial" panose="020B0604020202020204" pitchFamily="34" charset="0"/>
                        <a:buChar char="•"/>
                      </a:pPr>
                      <a:r>
                        <a:rPr lang="en-GB" sz="1800" kern="1200" dirty="0">
                          <a:solidFill>
                            <a:schemeClr val="dk1"/>
                          </a:solidFill>
                          <a:effectLst/>
                          <a:highlight>
                            <a:srgbClr val="FFFF00"/>
                          </a:highlight>
                          <a:latin typeface="+mn-lt"/>
                          <a:ea typeface="+mn-ea"/>
                          <a:cs typeface="+mn-cs"/>
                        </a:rPr>
                        <a:t>some aspect of excellence</a:t>
                      </a:r>
                      <a:r>
                        <a:rPr lang="en-GB" sz="1800" kern="1200" dirty="0">
                          <a:solidFill>
                            <a:schemeClr val="dk1"/>
                          </a:solidFill>
                          <a:effectLst/>
                          <a:latin typeface="+mn-lt"/>
                          <a:ea typeface="+mn-ea"/>
                          <a:cs typeface="+mn-cs"/>
                        </a:rPr>
                        <a:t>.</a:t>
                      </a:r>
                    </a:p>
                  </a:txBody>
                  <a:tcPr/>
                </a:tc>
                <a:extLst>
                  <a:ext uri="{0D108BD9-81ED-4DB2-BD59-A6C34878D82A}">
                    <a16:rowId xmlns:a16="http://schemas.microsoft.com/office/drawing/2014/main" val="2764774778"/>
                  </a:ext>
                </a:extLst>
              </a:tr>
            </a:tbl>
          </a:graphicData>
        </a:graphic>
      </p:graphicFrame>
      <p:pic>
        <p:nvPicPr>
          <p:cNvPr id="2" name="Audio 1">
            <a:hlinkClick r:id="" action="ppaction://media"/>
            <a:extLst>
              <a:ext uri="{FF2B5EF4-FFF2-40B4-BE49-F238E27FC236}">
                <a16:creationId xmlns:a16="http://schemas.microsoft.com/office/drawing/2014/main" id="{2ADFA522-EB97-4065-BB83-2F31885CFF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557866794"/>
      </p:ext>
    </p:extLst>
  </p:cSld>
  <p:clrMapOvr>
    <a:masterClrMapping/>
  </p:clrMapOvr>
  <mc:AlternateContent xmlns:mc="http://schemas.openxmlformats.org/markup-compatibility/2006" xmlns:p14="http://schemas.microsoft.com/office/powerpoint/2010/main">
    <mc:Choice Requires="p14">
      <p:transition spd="slow" p14:dur="2000" advTm="120380"/>
    </mc:Choice>
    <mc:Fallback xmlns="">
      <p:transition spd="slow" advTm="120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06AA13-9DFA-4441-B591-EBAD109CCA23}"/>
              </a:ext>
            </a:extLst>
          </p:cNvPr>
          <p:cNvSpPr>
            <a:spLocks noGrp="1"/>
          </p:cNvSpPr>
          <p:nvPr>
            <p:ph type="body" sz="quarter" idx="11"/>
          </p:nvPr>
        </p:nvSpPr>
        <p:spPr/>
        <p:txBody>
          <a:bodyPr/>
          <a:lstStyle/>
          <a:p>
            <a:r>
              <a:rPr lang="en-GB" dirty="0"/>
              <a:t>How to score 75-79</a:t>
            </a:r>
          </a:p>
        </p:txBody>
      </p:sp>
      <p:sp>
        <p:nvSpPr>
          <p:cNvPr id="7" name="Text Placeholder 6">
            <a:extLst>
              <a:ext uri="{FF2B5EF4-FFF2-40B4-BE49-F238E27FC236}">
                <a16:creationId xmlns:a16="http://schemas.microsoft.com/office/drawing/2014/main" id="{006C7D7D-5437-40E4-B92C-9B61C128BDB6}"/>
              </a:ext>
            </a:extLst>
          </p:cNvPr>
          <p:cNvSpPr>
            <a:spLocks noGrp="1"/>
          </p:cNvSpPr>
          <p:nvPr>
            <p:ph type="body" sz="quarter" idx="12"/>
          </p:nvPr>
        </p:nvSpPr>
        <p:spPr/>
        <p:txBody>
          <a:bodyPr/>
          <a:lstStyle/>
          <a:p>
            <a:endParaRPr lang="en-GB" dirty="0"/>
          </a:p>
        </p:txBody>
      </p:sp>
      <p:sp>
        <p:nvSpPr>
          <p:cNvPr id="8" name="Text Placeholder 7">
            <a:extLst>
              <a:ext uri="{FF2B5EF4-FFF2-40B4-BE49-F238E27FC236}">
                <a16:creationId xmlns:a16="http://schemas.microsoft.com/office/drawing/2014/main" id="{F8B0B915-BD78-4919-BDE7-F18601278050}"/>
              </a:ext>
            </a:extLst>
          </p:cNvPr>
          <p:cNvSpPr>
            <a:spLocks noGrp="1"/>
          </p:cNvSpPr>
          <p:nvPr>
            <p:ph type="body" sz="quarter" idx="13"/>
          </p:nvPr>
        </p:nvSpPr>
        <p:spPr/>
        <p:txBody>
          <a:bodyPr/>
          <a:lstStyle/>
          <a:p>
            <a:endParaRPr lang="en-GB"/>
          </a:p>
        </p:txBody>
      </p:sp>
      <p:graphicFrame>
        <p:nvGraphicFramePr>
          <p:cNvPr id="9" name="Table 9">
            <a:extLst>
              <a:ext uri="{FF2B5EF4-FFF2-40B4-BE49-F238E27FC236}">
                <a16:creationId xmlns:a16="http://schemas.microsoft.com/office/drawing/2014/main" id="{B20AFDF5-F6FE-4F4F-AFF1-DBDBA89C74ED}"/>
              </a:ext>
            </a:extLst>
          </p:cNvPr>
          <p:cNvGraphicFramePr>
            <a:graphicFrameLocks noGrp="1"/>
          </p:cNvGraphicFramePr>
          <p:nvPr>
            <p:extLst>
              <p:ext uri="{D42A27DB-BD31-4B8C-83A1-F6EECF244321}">
                <p14:modId xmlns:p14="http://schemas.microsoft.com/office/powerpoint/2010/main" val="1839574870"/>
              </p:ext>
            </p:extLst>
          </p:nvPr>
        </p:nvGraphicFramePr>
        <p:xfrm>
          <a:off x="-1" y="874713"/>
          <a:ext cx="9144001" cy="4320533"/>
        </p:xfrm>
        <a:graphic>
          <a:graphicData uri="http://schemas.openxmlformats.org/drawingml/2006/table">
            <a:tbl>
              <a:tblPr firstRow="1" bandRow="1">
                <a:tableStyleId>{5C22544A-7EE6-4342-B048-85BDC9FD1C3A}</a:tableStyleId>
              </a:tblPr>
              <a:tblGrid>
                <a:gridCol w="9144001">
                  <a:extLst>
                    <a:ext uri="{9D8B030D-6E8A-4147-A177-3AD203B41FA5}">
                      <a16:colId xmlns:a16="http://schemas.microsoft.com/office/drawing/2014/main" val="1339450731"/>
                    </a:ext>
                  </a:extLst>
                </a:gridCol>
              </a:tblGrid>
              <a:tr h="388613">
                <a:tc>
                  <a:txBody>
                    <a:bodyPr/>
                    <a:lstStyle/>
                    <a:p>
                      <a:endParaRPr lang="en-GB" dirty="0"/>
                    </a:p>
                  </a:txBody>
                  <a:tcPr/>
                </a:tc>
                <a:extLst>
                  <a:ext uri="{0D108BD9-81ED-4DB2-BD59-A6C34878D82A}">
                    <a16:rowId xmlns:a16="http://schemas.microsoft.com/office/drawing/2014/main" val="3586078748"/>
                  </a:ext>
                </a:extLst>
              </a:tr>
              <a:tr h="3886129">
                <a:tc>
                  <a:txBody>
                    <a:bodyPr/>
                    <a:lstStyle/>
                    <a:p>
                      <a:pPr marL="285750" indent="-285750">
                        <a:buFont typeface="Arial" panose="020B0604020202020204" pitchFamily="34" charset="0"/>
                        <a:buChar char="•"/>
                      </a:pPr>
                      <a:r>
                        <a:rPr lang="en-GB" dirty="0"/>
                        <a:t>Project assessment criteria satisfied to high standard with </a:t>
                      </a:r>
                      <a:r>
                        <a:rPr lang="en-GB" dirty="0">
                          <a:highlight>
                            <a:srgbClr val="FFFF00"/>
                          </a:highlight>
                        </a:rPr>
                        <a:t>no areas of weakness</a:t>
                      </a:r>
                      <a:r>
                        <a:rPr lang="en-GB" dirty="0"/>
                        <a:t>.</a:t>
                      </a:r>
                    </a:p>
                    <a:p>
                      <a:endParaRPr lang="en-GB" dirty="0"/>
                    </a:p>
                    <a:p>
                      <a:pPr marL="285750" indent="-285750">
                        <a:buFont typeface="Arial" panose="020B0604020202020204" pitchFamily="34" charset="0"/>
                        <a:buChar char="•"/>
                      </a:pPr>
                      <a:r>
                        <a:rPr lang="en-GB" dirty="0">
                          <a:highlight>
                            <a:srgbClr val="00FFFF"/>
                          </a:highlight>
                        </a:rPr>
                        <a:t>Very extensive </a:t>
                      </a:r>
                      <a:r>
                        <a:rPr lang="en-GB" dirty="0">
                          <a:highlight>
                            <a:srgbClr val="FFFF00"/>
                          </a:highlight>
                        </a:rPr>
                        <a:t>knowledge </a:t>
                      </a:r>
                      <a:r>
                        <a:rPr lang="en-GB" dirty="0"/>
                        <a:t>with </a:t>
                      </a:r>
                      <a:r>
                        <a:rPr lang="en-GB" dirty="0">
                          <a:highlight>
                            <a:srgbClr val="FFFF00"/>
                          </a:highlight>
                        </a:rPr>
                        <a:t>impressive conceptual understanding</a:t>
                      </a:r>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ighlight>
                            <a:srgbClr val="FFFF00"/>
                          </a:highlight>
                        </a:rPr>
                        <a:t>Extensive evidence </a:t>
                      </a:r>
                      <a:r>
                        <a:rPr lang="en-GB" dirty="0"/>
                        <a:t>of analysis, coherence, creativity, originality, </a:t>
                      </a:r>
                      <a:r>
                        <a:rPr lang="en-GB" dirty="0">
                          <a:highlight>
                            <a:srgbClr val="00FFFF"/>
                          </a:highlight>
                        </a:rPr>
                        <a:t>autonomy, imagination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ighlight>
                            <a:srgbClr val="FFFF00"/>
                          </a:highlight>
                        </a:rPr>
                        <a:t>Ability to deal with complexity, contradictions or gaps in the knowledge base</a:t>
                      </a:r>
                    </a:p>
                    <a:p>
                      <a:pPr marL="0" indent="0">
                        <a:buFont typeface="Arial" panose="020B0604020202020204" pitchFamily="34" charset="0"/>
                        <a:buNone/>
                      </a:pPr>
                      <a:endParaRPr lang="en-GB" dirty="0"/>
                    </a:p>
                    <a:p>
                      <a:pPr marL="285750" indent="-285750">
                        <a:buFont typeface="Arial" panose="020B0604020202020204" pitchFamily="34" charset="0"/>
                        <a:buChar char="•"/>
                      </a:pPr>
                      <a:r>
                        <a:rPr lang="en-GB" dirty="0"/>
                        <a:t>Ability to synthesise appropriate principles by reference to primary sources and knowledge at the forefront of the field.</a:t>
                      </a:r>
                    </a:p>
                    <a:p>
                      <a:endParaRPr lang="en-GB" dirty="0"/>
                    </a:p>
                    <a:p>
                      <a:pPr marL="285750" indent="-285750">
                        <a:buFont typeface="Arial" panose="020B0604020202020204" pitchFamily="34" charset="0"/>
                        <a:buChar char="•"/>
                      </a:pPr>
                      <a:r>
                        <a:rPr lang="en-GB" dirty="0"/>
                        <a:t>Report very well organised, accurate, very well presented </a:t>
                      </a:r>
                    </a:p>
                    <a:p>
                      <a:pPr marL="0" indent="0">
                        <a:buFont typeface="Arial" panose="020B0604020202020204" pitchFamily="34" charset="0"/>
                        <a:buNone/>
                      </a:pPr>
                      <a:endParaRPr lang="en-GB" dirty="0"/>
                    </a:p>
                    <a:p>
                      <a:pPr marL="285750" indent="-285750">
                        <a:buFont typeface="Arial" panose="020B0604020202020204" pitchFamily="34" charset="0"/>
                        <a:buChar char="•"/>
                      </a:pPr>
                      <a:r>
                        <a:rPr lang="en-GB" dirty="0">
                          <a:highlight>
                            <a:srgbClr val="FFFF00"/>
                          </a:highlight>
                        </a:rPr>
                        <a:t>Exemplary of what MSc students should be aiming to achieve.</a:t>
                      </a:r>
                      <a:r>
                        <a:rPr lang="en-GB" dirty="0"/>
                        <a:t> </a:t>
                      </a:r>
                    </a:p>
                  </a:txBody>
                  <a:tcPr/>
                </a:tc>
                <a:extLst>
                  <a:ext uri="{0D108BD9-81ED-4DB2-BD59-A6C34878D82A}">
                    <a16:rowId xmlns:a16="http://schemas.microsoft.com/office/drawing/2014/main" val="2764774778"/>
                  </a:ext>
                </a:extLst>
              </a:tr>
            </a:tbl>
          </a:graphicData>
        </a:graphic>
      </p:graphicFrame>
      <p:pic>
        <p:nvPicPr>
          <p:cNvPr id="2" name="Audio 1">
            <a:hlinkClick r:id="" action="ppaction://media"/>
            <a:extLst>
              <a:ext uri="{FF2B5EF4-FFF2-40B4-BE49-F238E27FC236}">
                <a16:creationId xmlns:a16="http://schemas.microsoft.com/office/drawing/2014/main" id="{0D31BE7A-EC2D-4A71-8B24-62C00ED69E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395451880"/>
      </p:ext>
    </p:extLst>
  </p:cSld>
  <p:clrMapOvr>
    <a:masterClrMapping/>
  </p:clrMapOvr>
  <mc:AlternateContent xmlns:mc="http://schemas.openxmlformats.org/markup-compatibility/2006" xmlns:p14="http://schemas.microsoft.com/office/powerpoint/2010/main">
    <mc:Choice Requires="p14">
      <p:transition spd="slow" p14:dur="2000" advTm="206892"/>
    </mc:Choice>
    <mc:Fallback xmlns="">
      <p:transition spd="slow" advTm="206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F4F4DE-2FD5-4F0E-A329-580E7A0C18CC}"/>
              </a:ext>
            </a:extLst>
          </p:cNvPr>
          <p:cNvSpPr>
            <a:spLocks noGrp="1"/>
          </p:cNvSpPr>
          <p:nvPr>
            <p:ph type="ctrTitle"/>
          </p:nvPr>
        </p:nvSpPr>
        <p:spPr/>
        <p:txBody>
          <a:bodyPr/>
          <a:lstStyle/>
          <a:p>
            <a:r>
              <a:rPr lang="en-US" dirty="0"/>
              <a:t>Writing your research proposal</a:t>
            </a:r>
            <a:endParaRPr lang="en-GB" dirty="0"/>
          </a:p>
        </p:txBody>
      </p:sp>
      <p:sp>
        <p:nvSpPr>
          <p:cNvPr id="6" name="Subtitle 5">
            <a:extLst>
              <a:ext uri="{FF2B5EF4-FFF2-40B4-BE49-F238E27FC236}">
                <a16:creationId xmlns:a16="http://schemas.microsoft.com/office/drawing/2014/main" id="{A0D30679-EA52-4E07-AF93-785CB11A3939}"/>
              </a:ext>
            </a:extLst>
          </p:cNvPr>
          <p:cNvSpPr>
            <a:spLocks noGrp="1"/>
          </p:cNvSpPr>
          <p:nvPr>
            <p:ph type="subTitle" idx="1"/>
          </p:nvPr>
        </p:nvSpPr>
        <p:spPr/>
        <p:txBody>
          <a:bodyPr/>
          <a:lstStyle/>
          <a:p>
            <a:endParaRPr lang="en-GB" dirty="0"/>
          </a:p>
          <a:p>
            <a:r>
              <a:rPr lang="en-GB" dirty="0"/>
              <a:t>Part 3: Analysis of samples</a:t>
            </a:r>
          </a:p>
        </p:txBody>
      </p:sp>
      <p:sp>
        <p:nvSpPr>
          <p:cNvPr id="7" name="Text Placeholder 6">
            <a:extLst>
              <a:ext uri="{FF2B5EF4-FFF2-40B4-BE49-F238E27FC236}">
                <a16:creationId xmlns:a16="http://schemas.microsoft.com/office/drawing/2014/main" id="{8C6F5B4F-C930-4E0B-B716-6DAF7FC62288}"/>
              </a:ext>
            </a:extLst>
          </p:cNvPr>
          <p:cNvSpPr>
            <a:spLocks noGrp="1"/>
          </p:cNvSpPr>
          <p:nvPr>
            <p:ph type="body" sz="quarter" idx="12"/>
          </p:nvPr>
        </p:nvSpPr>
        <p:spPr/>
        <p:txBody>
          <a:bodyPr/>
          <a:lstStyle/>
          <a:p>
            <a:endParaRPr lang="en-GB"/>
          </a:p>
        </p:txBody>
      </p:sp>
      <p:pic>
        <p:nvPicPr>
          <p:cNvPr id="2" name="Audio 1">
            <a:hlinkClick r:id="" action="ppaction://media"/>
            <a:extLst>
              <a:ext uri="{FF2B5EF4-FFF2-40B4-BE49-F238E27FC236}">
                <a16:creationId xmlns:a16="http://schemas.microsoft.com/office/drawing/2014/main" id="{66797E8C-C4C2-422C-870F-BBBEDDB967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4203952546"/>
      </p:ext>
    </p:extLst>
  </p:cSld>
  <p:clrMapOvr>
    <a:masterClrMapping/>
  </p:clrMapOvr>
  <mc:AlternateContent xmlns:mc="http://schemas.openxmlformats.org/markup-compatibility/2006" xmlns:p14="http://schemas.microsoft.com/office/powerpoint/2010/main">
    <mc:Choice Requires="p14">
      <p:transition spd="slow" p14:dur="2000" advTm="24142"/>
    </mc:Choice>
    <mc:Fallback xmlns="">
      <p:transition spd="slow" advTm="24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University of Bristol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5BA1234E-D910-4E75-AE4F-718600AE32BD}" vid="{877FD835-AB6A-4DD1-B87E-071485D91D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74F21EE459804898C26619F73BFFBD" ma:contentTypeVersion="12" ma:contentTypeDescription="Create a new document." ma:contentTypeScope="" ma:versionID="dcd5f5f3b7f92328190e7029aaa3b51a">
  <xsd:schema xmlns:xsd="http://www.w3.org/2001/XMLSchema" xmlns:xs="http://www.w3.org/2001/XMLSchema" xmlns:p="http://schemas.microsoft.com/office/2006/metadata/properties" xmlns:ns3="ea475f6a-d5b8-4bf9-8b37-4787615644ac" xmlns:ns4="a513e81c-aa9f-4134-a2a7-faa122d73f4f" targetNamespace="http://schemas.microsoft.com/office/2006/metadata/properties" ma:root="true" ma:fieldsID="98d42b60e05ca44b705bcbfd3fe3e6a4" ns3:_="" ns4:_="">
    <xsd:import namespace="ea475f6a-d5b8-4bf9-8b37-4787615644ac"/>
    <xsd:import namespace="a513e81c-aa9f-4134-a2a7-faa122d73f4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75f6a-d5b8-4bf9-8b37-4787615644a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3e81c-aa9f-4134-a2a7-faa122d73f4f"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46C5A94-CC47-401A-9BDE-A8CBD56D5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475f6a-d5b8-4bf9-8b37-4787615644ac"/>
    <ds:schemaRef ds:uri="a513e81c-aa9f-4134-a2a7-faa122d73f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4BEFFF-C881-4318-B20F-A22CA1260A25}">
  <ds:schemaRefs>
    <ds:schemaRef ds:uri="http://schemas.microsoft.com/sharepoint/v3/contenttype/forms"/>
  </ds:schemaRefs>
</ds:datastoreItem>
</file>

<file path=customXml/itemProps3.xml><?xml version="1.0" encoding="utf-8"?>
<ds:datastoreItem xmlns:ds="http://schemas.openxmlformats.org/officeDocument/2006/customXml" ds:itemID="{9254F217-53AE-4C4D-AA60-33CA9C67E77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Centre_for_Academic_Language_and_Development_Powerpoint_Template</Template>
  <TotalTime>1933</TotalTime>
  <Words>2423</Words>
  <Application>Microsoft Office PowerPoint</Application>
  <PresentationFormat>On-screen Show (16:9)</PresentationFormat>
  <Paragraphs>182</Paragraphs>
  <Slides>22</Slides>
  <Notes>0</Notes>
  <HiddenSlides>0</HiddenSlides>
  <MMClips>22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&amp;quot</vt:lpstr>
      <vt:lpstr>inherit</vt:lpstr>
      <vt:lpstr>Sanchez</vt:lpstr>
      <vt:lpstr>Sanchez </vt:lpstr>
      <vt:lpstr>Arial</vt:lpstr>
      <vt:lpstr>Calibri</vt:lpstr>
      <vt:lpstr>University of Bristol Presentation</vt:lpstr>
      <vt:lpstr>Writing your research proposal</vt:lpstr>
      <vt:lpstr>PowerPoint Presentation</vt:lpstr>
      <vt:lpstr>PowerPoint Presentation</vt:lpstr>
      <vt:lpstr>PowerPoint Presentation</vt:lpstr>
      <vt:lpstr>Writing your research proposal</vt:lpstr>
      <vt:lpstr>PowerPoint Presentation</vt:lpstr>
      <vt:lpstr>PowerPoint Presentation</vt:lpstr>
      <vt:lpstr>PowerPoint Presentation</vt:lpstr>
      <vt:lpstr>Writing your research 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Writing your research proposal</vt:lpstr>
      <vt:lpstr>PowerPoint Presentation</vt:lpstr>
      <vt:lpstr>PowerPoint Presentation</vt:lpstr>
      <vt:lpstr>PowerPoint Presentation</vt:lpstr>
      <vt:lpstr>PowerPoint Presentation</vt:lpstr>
      <vt:lpstr>PowerPoint Presentation</vt:lpstr>
    </vt:vector>
  </TitlesOfParts>
  <Company>University of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a research proposal</dc:title>
  <dc:creator>Paul Hendrie</dc:creator>
  <cp:lastModifiedBy>Neil Tibbetts</cp:lastModifiedBy>
  <cp:revision>9</cp:revision>
  <dcterms:created xsi:type="dcterms:W3CDTF">2020-03-30T14:41:10Z</dcterms:created>
  <dcterms:modified xsi:type="dcterms:W3CDTF">2020-04-08T13:11:12Z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0x010100B574F21EE459804898C26619F73BFFBD</vt:lpwstr>
  </property>
</Properties>
</file>